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80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7">
          <p15:clr>
            <a:srgbClr val="A4A3A4"/>
          </p15:clr>
        </p15:guide>
        <p15:guide id="2" orient="horz" pos="4128">
          <p15:clr>
            <a:srgbClr val="A4A3A4"/>
          </p15:clr>
        </p15:guide>
        <p15:guide id="3" orient="horz" pos="4068">
          <p15:clr>
            <a:srgbClr val="A4A3A4"/>
          </p15:clr>
        </p15:guide>
        <p15:guide id="4" pos="72">
          <p15:clr>
            <a:srgbClr val="A4A3A4"/>
          </p15:clr>
        </p15:guide>
        <p15:guide id="5" pos="5511">
          <p15:clr>
            <a:srgbClr val="A4A3A4"/>
          </p15:clr>
        </p15:guide>
        <p15:guide id="6" pos="2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AAE6"/>
    <a:srgbClr val="5A6EB4"/>
    <a:srgbClr val="A00078"/>
    <a:srgbClr val="A01E28"/>
    <a:srgbClr val="A08232"/>
    <a:srgbClr val="D9D9DD"/>
    <a:srgbClr val="D9D9D9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55" autoAdjust="0"/>
    <p:restoredTop sz="91221" autoAdjust="0"/>
  </p:normalViewPr>
  <p:slideViewPr>
    <p:cSldViewPr>
      <p:cViewPr varScale="1">
        <p:scale>
          <a:sx n="79" d="100"/>
          <a:sy n="79" d="100"/>
        </p:scale>
        <p:origin x="1320" y="84"/>
      </p:cViewPr>
      <p:guideLst>
        <p:guide orient="horz" pos="527"/>
        <p:guide orient="horz" pos="4128"/>
        <p:guide orient="horz" pos="4068"/>
        <p:guide pos="72"/>
        <p:guide pos="5511"/>
        <p:guide pos="2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3258" y="-24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theme" Target="../theme/theme3.xml"/><Relationship Id="rId4" Type="http://schemas.openxmlformats.org/officeDocument/2006/relationships/image" Target="../media/image10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60775" y="468313"/>
            <a:ext cx="27590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r>
              <a:rPr lang="de-DE" altLang="de-DE"/>
              <a:t>Prof. Dr. Max Mustermann | Musterfakultät</a:t>
            </a:r>
          </a:p>
        </p:txBody>
      </p:sp>
      <p:pic>
        <p:nvPicPr>
          <p:cNvPr id="47110" name="Picture 6" descr="KITlogo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07950"/>
            <a:ext cx="108108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41338" y="8532813"/>
            <a:ext cx="2592387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altLang="de-DE" sz="800"/>
              <a:t>KIT – die Kooperation von 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altLang="de-DE" sz="800"/>
              <a:t>Forschungszentrum Karlsruhe GmbH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altLang="de-DE" sz="800"/>
              <a:t>und Universität Karlsruhe (TH)</a:t>
            </a:r>
          </a:p>
        </p:txBody>
      </p:sp>
      <p:pic>
        <p:nvPicPr>
          <p:cNvPr id="47113" name="Picture 9" descr="fzk_s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8493125"/>
            <a:ext cx="115252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4" name="Picture 10" descr="Wortbildmarke_schwar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8493125"/>
            <a:ext cx="1292225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298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de-DE" altLang="de-DE"/>
              <a:t>Prof. Dr. Max Mustermann | Musterfakultät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7385530-15BB-4597-B46D-F4B33FBF54C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9620077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0" name="Picture 44" descr="M:\Abtlg\_KIT Bibliothek\PPT-Folien\Bilder\Hp_Neubau_1712x2288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24200"/>
            <a:ext cx="2662238" cy="348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4" name="Picture 38" descr="M:\Abtlg\_KIT Bibliothek\PPT-Folien\Bilder\P4242254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" t="3311"/>
          <a:stretch>
            <a:fillRect/>
          </a:stretch>
        </p:blipFill>
        <p:spPr bwMode="auto">
          <a:xfrm>
            <a:off x="2743200" y="3352800"/>
            <a:ext cx="334327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6" name="Picture 40" descr="M:\Abtlg\_KIT Bibliothek\PPT-Folien\Bilder\RO_BILD0549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7" t="18483" r="2773"/>
          <a:stretch>
            <a:fillRect/>
          </a:stretch>
        </p:blipFill>
        <p:spPr bwMode="auto">
          <a:xfrm>
            <a:off x="5943600" y="3200400"/>
            <a:ext cx="3200400" cy="33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9" name="Picture 33" descr="II_rahmen_neu_titel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5288" y="1268413"/>
            <a:ext cx="8389937" cy="649287"/>
          </a:xfrm>
          <a:extLst>
            <a:ext uri="{909E8E84-426E-40DD-AFC4-6F175D3DCCD1}">
              <a14:hiddenFill xmlns:a14="http://schemas.microsoft.com/office/drawing/2010/main">
                <a:solidFill>
                  <a:srgbClr val="50AAE6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defRPr sz="2600"/>
            </a:lvl1pPr>
          </a:lstStyle>
          <a:p>
            <a:pPr lvl="0"/>
            <a:r>
              <a:rPr lang="de-DE" altLang="de-DE" noProof="0" smtClean="0"/>
              <a:t>Titel durch Klicken hinzufügen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6875" y="2232025"/>
            <a:ext cx="8370888" cy="620713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 sz="18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altLang="de-DE" noProof="0" smtClean="0"/>
              <a:t>Untertitel durch Klicken hinzufügen</a:t>
            </a:r>
          </a:p>
        </p:txBody>
      </p:sp>
      <p:sp>
        <p:nvSpPr>
          <p:cNvPr id="4117" name="Text Box 21"/>
          <p:cNvSpPr txBox="1">
            <a:spLocks noChangeArrowheads="1"/>
          </p:cNvSpPr>
          <p:nvPr userDrawn="1"/>
        </p:nvSpPr>
        <p:spPr bwMode="auto">
          <a:xfrm>
            <a:off x="385763" y="3222625"/>
            <a:ext cx="45370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de-DE" altLang="de-DE" sz="1000">
                <a:solidFill>
                  <a:schemeClr val="bg1"/>
                </a:solidFill>
              </a:rPr>
              <a:t>KIT-BIBLIOTHEK</a:t>
            </a:r>
          </a:p>
        </p:txBody>
      </p:sp>
      <p:pic>
        <p:nvPicPr>
          <p:cNvPr id="4121" name="Picture 25" descr="KITlogo_4c_frutiger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341313"/>
            <a:ext cx="1084262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42" name="Rectangle 46"/>
          <p:cNvSpPr>
            <a:spLocks noChangeArrowheads="1"/>
          </p:cNvSpPr>
          <p:nvPr userDrawn="1"/>
        </p:nvSpPr>
        <p:spPr bwMode="auto">
          <a:xfrm>
            <a:off x="2667000" y="3529013"/>
            <a:ext cx="150813" cy="279082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45" name="Rectangle 49"/>
          <p:cNvSpPr>
            <a:spLocks noChangeArrowheads="1"/>
          </p:cNvSpPr>
          <p:nvPr userDrawn="1"/>
        </p:nvSpPr>
        <p:spPr bwMode="auto">
          <a:xfrm>
            <a:off x="5867400" y="3529013"/>
            <a:ext cx="150813" cy="279082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46" name="Rectangle 50"/>
          <p:cNvSpPr>
            <a:spLocks noChangeArrowheads="1"/>
          </p:cNvSpPr>
          <p:nvPr userDrawn="1"/>
        </p:nvSpPr>
        <p:spPr bwMode="auto">
          <a:xfrm>
            <a:off x="5145088" y="6389688"/>
            <a:ext cx="3998912" cy="446087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10" name="Text Box 14"/>
          <p:cNvSpPr txBox="1">
            <a:spLocks noChangeArrowheads="1"/>
          </p:cNvSpPr>
          <p:nvPr userDrawn="1"/>
        </p:nvSpPr>
        <p:spPr bwMode="auto">
          <a:xfrm>
            <a:off x="403225" y="6527800"/>
            <a:ext cx="5292725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800"/>
              <a:t>KIT – Universität des Landes Baden-Württemberg und nationales Forschungszentrum in der Helmholz-Gemeinschaft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915AC36-492D-4D27-B6A7-E701A3E4CFBE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63063E55-27EE-4D73-955E-9B28BAF368B2}" type="datetime1">
              <a:rPr lang="de-DE" altLang="de-DE"/>
              <a:pPr/>
              <a:t>23.06.2017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81307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26C3204-0991-408F-9E54-41E242D5B9A5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04010A2-6B39-41D0-8EB4-4BFC6C4763E5}" type="datetime1">
              <a:rPr lang="de-DE" altLang="de-DE"/>
              <a:pPr/>
              <a:t>23.06.2017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4855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CAE73C7-F542-4500-94BF-9EBCC5EE0941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7F444F09-D2EC-42C4-837E-78149B6C5289}" type="datetime1">
              <a:rPr lang="de-DE" altLang="de-DE"/>
              <a:pPr/>
              <a:t>23.06.2017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69032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4F8CAE-32ED-44AA-BFCC-749E83DAD113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664F9A7-F511-4F5D-B9B1-82900C95D0F7}" type="datetime1">
              <a:rPr lang="de-DE" altLang="de-DE"/>
              <a:pPr/>
              <a:t>23.06.2017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9657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DD56F9-DA28-4CE8-9CCA-AB83A7079676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6878C786-4E70-471C-8596-2FD2D9FE2C5E}" type="datetime1">
              <a:rPr lang="de-DE" altLang="de-DE"/>
              <a:pPr/>
              <a:t>23.06.2017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07381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48549E-2CEA-4AD0-B01D-563B88A034DB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F48FC0E7-34A8-4CF5-9998-E2A227AD592B}" type="datetime1">
              <a:rPr lang="de-DE" altLang="de-DE"/>
              <a:pPr/>
              <a:t>23.06.2017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0524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0990E8D-545D-47F7-AE51-7D942A1A3039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9C6586F-70E9-4163-A12C-84BB1B2685EB}" type="datetime1">
              <a:rPr lang="de-DE" altLang="de-DE"/>
              <a:pPr/>
              <a:t>23.06.2017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98240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5F2B30D-FB29-4408-B206-241A2FB18CA0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51FFDD4-379A-4C05-9BDF-A9415B08872E}" type="datetime1">
              <a:rPr lang="de-DE" altLang="de-DE"/>
              <a:pPr/>
              <a:t>23.06.2017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42446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39D75DB-7350-43A7-9C28-0F4883023B11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849EE32-F1DA-40C2-AB4A-C86EA8B9EFAD}" type="datetime1">
              <a:rPr lang="de-DE" altLang="de-DE"/>
              <a:pPr/>
              <a:t>23.06.2017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03876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8604D0-F9A1-418E-9071-0991BCBC632B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27BD9BC9-9568-452B-95F3-15A1F07804F5}" type="datetime1">
              <a:rPr lang="de-DE" altLang="de-DE"/>
              <a:pPr/>
              <a:t>23.06.2017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74054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II_rahmen_neu_folg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Folientitel durch klicken hinzufügen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Karlsruhe Institute of Technology (KIT).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8888" y="6438900"/>
            <a:ext cx="34575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900"/>
            </a:lvl1pPr>
          </a:lstStyle>
          <a:p>
            <a:r>
              <a:rPr lang="de-DE" altLang="de-DE" dirty="0" smtClean="0"/>
              <a:t>Uwe Dierolf – KIT Library</a:t>
            </a:r>
          </a:p>
          <a:p>
            <a:endParaRPr lang="de-DE" altLang="de-DE" dirty="0"/>
          </a:p>
        </p:txBody>
      </p:sp>
      <p:pic>
        <p:nvPicPr>
          <p:cNvPr id="1033" name="Picture 9" descr="KITlogo_4c_frutiger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950" y="6438900"/>
            <a:ext cx="398463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b="1"/>
            </a:lvl1pPr>
          </a:lstStyle>
          <a:p>
            <a:fld id="{77332231-9728-4756-9C3F-D29CE0924DA9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90525" y="6438900"/>
            <a:ext cx="8683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fld id="{D3AD9117-D756-4D08-A2DB-D509C16CC112}" type="datetime1">
              <a:rPr lang="de-DE" altLang="de-DE"/>
              <a:pPr/>
              <a:t>23.06.2017</a:t>
            </a:fld>
            <a:endParaRPr lang="de-DE" altLang="de-DE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>
            <a:off x="5145088" y="6397625"/>
            <a:ext cx="3998912" cy="460375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7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felix.ostrowski@graphthinking.com" TargetMode="External"/><Relationship Id="rId2" Type="http://schemas.openxmlformats.org/officeDocument/2006/relationships/hyperlink" Target="mailto:uwe.dierolf@kit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 dirty="0" smtClean="0"/>
              <a:t>Eine metadatenbasierte </a:t>
            </a:r>
            <a:r>
              <a:rPr lang="de-DE" altLang="de-DE" dirty="0" err="1" smtClean="0"/>
              <a:t>Autocompletion</a:t>
            </a:r>
            <a:r>
              <a:rPr lang="de-DE" altLang="de-DE" dirty="0" smtClean="0"/>
              <a:t>-Funktion</a:t>
            </a:r>
            <a:br>
              <a:rPr lang="de-DE" altLang="de-DE" dirty="0" smtClean="0"/>
            </a:br>
            <a:r>
              <a:rPr lang="de-DE" altLang="de-DE" dirty="0" smtClean="0"/>
              <a:t>für Primo</a:t>
            </a:r>
            <a:endParaRPr lang="de-DE" altLang="de-DE" dirty="0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altLang="de-DE" dirty="0" smtClean="0"/>
              <a:t>Uwe Dierolf				Felix Ostrowski</a:t>
            </a:r>
            <a:endParaRPr lang="de-DE" altLang="de-DE" dirty="0"/>
          </a:p>
          <a:p>
            <a:r>
              <a:rPr lang="de-DE" altLang="de-DE" dirty="0" smtClean="0"/>
              <a:t>KIT Bibliothek, Karlsruhe			</a:t>
            </a:r>
            <a:r>
              <a:rPr lang="de-DE" altLang="de-DE" dirty="0" err="1" smtClean="0"/>
              <a:t>graphthinking</a:t>
            </a:r>
            <a:r>
              <a:rPr lang="de-DE" altLang="de-DE" dirty="0" smtClean="0"/>
              <a:t> GmbH, Berlin</a:t>
            </a:r>
            <a:endParaRPr lang="de-DE" alt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Eignet sich dieser Ansatz für Primo?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Nutzung eines RDS alleine liefert zu wenig Suchanfragen, um daraus gute Vorschläge abzuleiten</a:t>
            </a:r>
          </a:p>
          <a:p>
            <a:r>
              <a:rPr lang="de-DE" dirty="0"/>
              <a:t>Die seit einigen Jahren </a:t>
            </a:r>
            <a:r>
              <a:rPr lang="de-DE" dirty="0" smtClean="0"/>
              <a:t>angebotene </a:t>
            </a:r>
            <a:r>
              <a:rPr lang="de-DE" dirty="0" err="1"/>
              <a:t>A</a:t>
            </a:r>
            <a:r>
              <a:rPr lang="de-DE" dirty="0" err="1" smtClean="0"/>
              <a:t>utocompletion</a:t>
            </a:r>
            <a:r>
              <a:rPr lang="de-DE" dirty="0" smtClean="0"/>
              <a:t>-Funktion </a:t>
            </a:r>
            <a:r>
              <a:rPr lang="de-DE" dirty="0"/>
              <a:t>von </a:t>
            </a:r>
            <a:r>
              <a:rPr lang="de-DE" dirty="0" smtClean="0"/>
              <a:t>Ex </a:t>
            </a:r>
            <a:r>
              <a:rPr lang="de-DE" dirty="0" err="1" smtClean="0"/>
              <a:t>Libris</a:t>
            </a:r>
            <a:r>
              <a:rPr lang="de-DE" dirty="0" smtClean="0"/>
              <a:t> berücksichtigt daher die Suchanfragen aller Primo-Instanzen</a:t>
            </a:r>
            <a:endParaRPr lang="de-DE" dirty="0"/>
          </a:p>
          <a:p>
            <a:r>
              <a:rPr lang="de-DE" dirty="0" smtClean="0"/>
              <a:t>Ansatz wird am KIT als unzureichend empfunden</a:t>
            </a:r>
          </a:p>
          <a:p>
            <a:pPr lvl="1"/>
            <a:r>
              <a:rPr lang="de-DE" dirty="0" smtClean="0"/>
              <a:t>Vorschläge können zu </a:t>
            </a:r>
            <a:r>
              <a:rPr lang="de-DE" dirty="0" smtClean="0"/>
              <a:t>0-Treffer </a:t>
            </a:r>
            <a:r>
              <a:rPr lang="de-DE" dirty="0" smtClean="0"/>
              <a:t>Ergebnissen führen</a:t>
            </a:r>
          </a:p>
          <a:p>
            <a:pPr lvl="1"/>
            <a:r>
              <a:rPr lang="de-DE" dirty="0" smtClean="0"/>
              <a:t>Worte </a:t>
            </a:r>
            <a:r>
              <a:rPr lang="de-DE" dirty="0" smtClean="0"/>
              <a:t>aus dem Index werden </a:t>
            </a:r>
            <a:r>
              <a:rPr lang="de-DE" dirty="0" smtClean="0"/>
              <a:t>ggfs. nicht </a:t>
            </a:r>
            <a:r>
              <a:rPr lang="de-DE" dirty="0" smtClean="0"/>
              <a:t>vorgeschlagen</a:t>
            </a:r>
          </a:p>
          <a:p>
            <a:pPr lvl="1"/>
            <a:r>
              <a:rPr lang="de-DE" dirty="0" smtClean="0"/>
              <a:t>Wortvorschläge berücksichtigen keine Scopes oder Facetten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10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5093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Idee – </a:t>
            </a:r>
            <a:r>
              <a:rPr lang="de-DE" dirty="0" err="1" smtClean="0"/>
              <a:t>autocompletion</a:t>
            </a:r>
            <a:r>
              <a:rPr lang="de-DE" dirty="0" smtClean="0"/>
              <a:t> auf Basis von Metadaten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Wortvorschläge aus den eigenen Metadaten ableiten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11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  <p:pic>
        <p:nvPicPr>
          <p:cNvPr id="7" name="Shape 1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5576" y="1719938"/>
            <a:ext cx="8319151" cy="7325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2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Zerlegung der KIT-Metadaten in 2 Felder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Feld „</a:t>
            </a:r>
            <a:r>
              <a:rPr lang="de-DE" dirty="0" err="1" smtClean="0">
                <a:solidFill>
                  <a:srgbClr val="FF0000"/>
                </a:solidFill>
              </a:rPr>
              <a:t>autocomple</a:t>
            </a:r>
            <a:r>
              <a:rPr lang="de-DE" dirty="0" smtClean="0"/>
              <a:t>“</a:t>
            </a:r>
          </a:p>
          <a:p>
            <a:pPr lvl="1"/>
            <a:r>
              <a:rPr lang="de-DE" dirty="0" smtClean="0"/>
              <a:t>Relevante Felder für </a:t>
            </a:r>
          </a:p>
          <a:p>
            <a:pPr lvl="2"/>
            <a:r>
              <a:rPr lang="de-DE" dirty="0" smtClean="0"/>
              <a:t>Fehlerkorrektur</a:t>
            </a:r>
          </a:p>
          <a:p>
            <a:pPr lvl="2"/>
            <a:r>
              <a:rPr lang="de-DE" dirty="0" err="1" smtClean="0"/>
              <a:t>Autocompletion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des aktuellen Wortes</a:t>
            </a:r>
          </a:p>
          <a:p>
            <a:pPr lvl="2"/>
            <a:r>
              <a:rPr lang="de-DE" dirty="0" smtClean="0"/>
              <a:t>Autosuggestion</a:t>
            </a:r>
            <a:br>
              <a:rPr lang="de-DE" dirty="0" smtClean="0"/>
            </a:br>
            <a:r>
              <a:rPr lang="de-DE" dirty="0" smtClean="0"/>
              <a:t>des nächsten Wortes</a:t>
            </a:r>
          </a:p>
          <a:p>
            <a:r>
              <a:rPr lang="de-DE" dirty="0" smtClean="0"/>
              <a:t>Feld „</a:t>
            </a:r>
            <a:r>
              <a:rPr lang="de-DE" dirty="0" err="1" smtClean="0">
                <a:solidFill>
                  <a:srgbClr val="FF0000"/>
                </a:solidFill>
              </a:rPr>
              <a:t>property</a:t>
            </a:r>
            <a:r>
              <a:rPr lang="de-DE" dirty="0" smtClean="0"/>
              <a:t>“</a:t>
            </a:r>
          </a:p>
          <a:p>
            <a:pPr lvl="1"/>
            <a:r>
              <a:rPr lang="de-DE" dirty="0" smtClean="0"/>
              <a:t>Worte für die Realisierung </a:t>
            </a:r>
            <a:br>
              <a:rPr lang="de-DE" dirty="0" smtClean="0"/>
            </a:br>
            <a:r>
              <a:rPr lang="de-DE" dirty="0" smtClean="0"/>
              <a:t>der Sucheinschränkung</a:t>
            </a:r>
          </a:p>
          <a:p>
            <a:pPr lvl="2"/>
            <a:r>
              <a:rPr lang="de-DE" dirty="0"/>
              <a:t>a</a:t>
            </a:r>
            <a:r>
              <a:rPr lang="de-DE" dirty="0" smtClean="0"/>
              <a:t>uf Scopes</a:t>
            </a:r>
          </a:p>
          <a:p>
            <a:pPr lvl="2"/>
            <a:r>
              <a:rPr lang="de-DE" dirty="0"/>
              <a:t>a</a:t>
            </a:r>
            <a:r>
              <a:rPr lang="de-DE" dirty="0" smtClean="0"/>
              <a:t>uf aktive Facetten</a:t>
            </a:r>
          </a:p>
          <a:p>
            <a:pPr lvl="1"/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12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  <p:pic>
        <p:nvPicPr>
          <p:cNvPr id="7" name="Shape 1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83967" y="1340768"/>
            <a:ext cx="7128793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896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implementiert man sowas?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Transformation der Daten</a:t>
            </a:r>
          </a:p>
          <a:p>
            <a:pPr lvl="1"/>
            <a:r>
              <a:rPr lang="de-DE" dirty="0" smtClean="0"/>
              <a:t>Mit einer Sprache der Wahl</a:t>
            </a:r>
          </a:p>
          <a:p>
            <a:r>
              <a:rPr lang="de-DE" dirty="0" smtClean="0"/>
              <a:t>Aufbau eines Suchmaschinen-Indexes</a:t>
            </a:r>
          </a:p>
          <a:p>
            <a:pPr lvl="1"/>
            <a:r>
              <a:rPr lang="de-DE" dirty="0" err="1" smtClean="0"/>
              <a:t>Elasticsearch</a:t>
            </a:r>
            <a:endParaRPr lang="de-DE" dirty="0" smtClean="0"/>
          </a:p>
          <a:p>
            <a:r>
              <a:rPr lang="de-DE" dirty="0" smtClean="0"/>
              <a:t>Realisierung der Suchanfragen für</a:t>
            </a:r>
          </a:p>
          <a:p>
            <a:pPr lvl="1"/>
            <a:r>
              <a:rPr lang="de-DE" dirty="0" err="1" smtClean="0"/>
              <a:t>Autocompletion</a:t>
            </a:r>
            <a:r>
              <a:rPr lang="de-DE" dirty="0" smtClean="0"/>
              <a:t> / </a:t>
            </a:r>
            <a:r>
              <a:rPr lang="de-DE" dirty="0"/>
              <a:t>A</a:t>
            </a:r>
            <a:r>
              <a:rPr lang="de-DE" dirty="0" smtClean="0"/>
              <a:t>utosuggestion</a:t>
            </a:r>
          </a:p>
          <a:p>
            <a:pPr lvl="1"/>
            <a:r>
              <a:rPr lang="de-DE" dirty="0" smtClean="0"/>
              <a:t>JSON</a:t>
            </a:r>
          </a:p>
          <a:p>
            <a:r>
              <a:rPr lang="de-DE" dirty="0" smtClean="0"/>
              <a:t>Integration ins Frontend</a:t>
            </a:r>
          </a:p>
          <a:p>
            <a:pPr lvl="1"/>
            <a:r>
              <a:rPr lang="de-DE" dirty="0" err="1" smtClean="0"/>
              <a:t>Javascript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13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2659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Transformation XML </a:t>
            </a:r>
            <a:r>
              <a:rPr lang="de-DE" dirty="0" err="1" smtClean="0"/>
              <a:t>to</a:t>
            </a:r>
            <a:r>
              <a:rPr lang="de-DE" dirty="0" smtClean="0"/>
              <a:t> JSON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3872" y="1198563"/>
            <a:ext cx="8356600" cy="4894262"/>
          </a:xfrm>
        </p:spPr>
        <p:txBody>
          <a:bodyPr/>
          <a:lstStyle/>
          <a:p>
            <a:r>
              <a:rPr lang="de-DE" dirty="0" smtClean="0"/>
              <a:t>xml2json.php</a:t>
            </a:r>
          </a:p>
          <a:p>
            <a:r>
              <a:rPr lang="de-DE" dirty="0" err="1" smtClean="0"/>
              <a:t>Xpath</a:t>
            </a:r>
            <a:r>
              <a:rPr lang="de-DE" dirty="0" smtClean="0"/>
              <a:t> </a:t>
            </a:r>
            <a:r>
              <a:rPr lang="de-DE" dirty="0" err="1" smtClean="0"/>
              <a:t>Expressions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14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  <p:pic>
        <p:nvPicPr>
          <p:cNvPr id="7" name="Shape 1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1808" y="2384840"/>
            <a:ext cx="8262680" cy="3420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61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Einsatz von </a:t>
            </a:r>
            <a:r>
              <a:rPr lang="de-DE" dirty="0" err="1" smtClean="0"/>
              <a:t>Elasticsearch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198563"/>
            <a:ext cx="8644384" cy="4894262"/>
          </a:xfrm>
        </p:spPr>
        <p:txBody>
          <a:bodyPr/>
          <a:lstStyle/>
          <a:p>
            <a:pPr marL="457200" lvl="0">
              <a:spcBef>
                <a:spcPts val="0"/>
              </a:spcBef>
              <a:buSzPct val="100000"/>
            </a:pPr>
            <a:r>
              <a:rPr lang="de" dirty="0">
                <a:solidFill>
                  <a:srgbClr val="FF0000"/>
                </a:solidFill>
              </a:rPr>
              <a:t>Term suggester </a:t>
            </a:r>
            <a:r>
              <a:rPr lang="de" dirty="0" smtClean="0"/>
              <a:t>für Tippfehlerkorrektur</a:t>
            </a:r>
          </a:p>
          <a:p>
            <a:pPr marL="457200" lvl="0">
              <a:spcBef>
                <a:spcPts val="0"/>
              </a:spcBef>
              <a:buSzPct val="100000"/>
            </a:pPr>
            <a:r>
              <a:rPr lang="de" dirty="0" smtClean="0">
                <a:solidFill>
                  <a:srgbClr val="FF0000"/>
                </a:solidFill>
              </a:rPr>
              <a:t>Term </a:t>
            </a:r>
            <a:r>
              <a:rPr lang="de" dirty="0">
                <a:solidFill>
                  <a:srgbClr val="FF0000"/>
                </a:solidFill>
              </a:rPr>
              <a:t>aggregations </a:t>
            </a:r>
            <a:r>
              <a:rPr lang="de" dirty="0" smtClean="0"/>
              <a:t>für Autocompletion des aktuellen Wortes</a:t>
            </a:r>
            <a:endParaRPr lang="de" dirty="0"/>
          </a:p>
          <a:p>
            <a:pPr marL="457200" lvl="0">
              <a:spcBef>
                <a:spcPts val="0"/>
              </a:spcBef>
              <a:buSzPct val="100000"/>
            </a:pPr>
            <a:r>
              <a:rPr lang="de" dirty="0">
                <a:solidFill>
                  <a:srgbClr val="FF0000"/>
                </a:solidFill>
              </a:rPr>
              <a:t>Term aggregations </a:t>
            </a:r>
            <a:r>
              <a:rPr lang="de" dirty="0" smtClean="0"/>
              <a:t>für Autosuggestion des nächsten Wortes</a:t>
            </a:r>
            <a:endParaRPr lang="de" dirty="0"/>
          </a:p>
          <a:p>
            <a:pPr marL="457200" lvl="0">
              <a:spcBef>
                <a:spcPts val="0"/>
              </a:spcBef>
              <a:buSzPct val="100000"/>
            </a:pPr>
            <a:r>
              <a:rPr lang="de" dirty="0">
                <a:solidFill>
                  <a:srgbClr val="FF0000"/>
                </a:solidFill>
              </a:rPr>
              <a:t>Filter aggregations queries</a:t>
            </a:r>
            <a:r>
              <a:rPr lang="de" dirty="0"/>
              <a:t> </a:t>
            </a:r>
            <a:r>
              <a:rPr lang="de" dirty="0" smtClean="0"/>
              <a:t>zur Vermeidung von 0-Treffer-Anfragen</a:t>
            </a:r>
            <a:endParaRPr lang="de" dirty="0"/>
          </a:p>
          <a:p>
            <a:pPr marL="457200" lvl="0">
              <a:spcBef>
                <a:spcPts val="0"/>
              </a:spcBef>
              <a:buSzPct val="100000"/>
            </a:pPr>
            <a:r>
              <a:rPr lang="de" dirty="0">
                <a:solidFill>
                  <a:srgbClr val="FF0000"/>
                </a:solidFill>
              </a:rPr>
              <a:t>Exact match queries </a:t>
            </a:r>
            <a:r>
              <a:rPr lang="de" dirty="0" smtClean="0"/>
              <a:t>zur Realisierung der </a:t>
            </a:r>
            <a:br>
              <a:rPr lang="de" dirty="0" smtClean="0"/>
            </a:br>
            <a:r>
              <a:rPr lang="de" dirty="0" smtClean="0"/>
              <a:t>Sucheinschränkung auf Scopes und aktive Facetten</a:t>
            </a:r>
          </a:p>
          <a:p>
            <a:pPr marL="457200" lvl="0">
              <a:spcBef>
                <a:spcPts val="0"/>
              </a:spcBef>
              <a:buSzPct val="100000"/>
            </a:pPr>
            <a:r>
              <a:rPr lang="de" dirty="0" smtClean="0"/>
              <a:t>Alles zusammengeschnürt als eine JSON-Suchanfrage, die von einem Javascript Plugin abgesetzt wird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15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2782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Einsatz von </a:t>
            </a:r>
            <a:r>
              <a:rPr lang="de-DE" dirty="0" err="1" smtClean="0"/>
              <a:t>Elasticsearch</a:t>
            </a:r>
            <a:r>
              <a:rPr lang="de-DE" dirty="0" smtClean="0"/>
              <a:t> – </a:t>
            </a:r>
            <a:r>
              <a:rPr lang="de-DE" dirty="0" err="1" smtClean="0"/>
              <a:t>filter</a:t>
            </a:r>
            <a:r>
              <a:rPr lang="de-DE" dirty="0" smtClean="0"/>
              <a:t> &amp; </a:t>
            </a:r>
            <a:r>
              <a:rPr lang="de-DE" dirty="0" err="1" smtClean="0"/>
              <a:t>restrict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>
              <a:spcBef>
                <a:spcPts val="0"/>
              </a:spcBef>
              <a:buSzPct val="100000"/>
            </a:pPr>
            <a:r>
              <a:rPr lang="de" dirty="0" smtClean="0">
                <a:solidFill>
                  <a:srgbClr val="FF0000"/>
                </a:solidFill>
              </a:rPr>
              <a:t>Filter </a:t>
            </a:r>
            <a:r>
              <a:rPr lang="de" dirty="0">
                <a:solidFill>
                  <a:srgbClr val="FF0000"/>
                </a:solidFill>
              </a:rPr>
              <a:t>aggregations queries</a:t>
            </a:r>
            <a:r>
              <a:rPr lang="de" dirty="0"/>
              <a:t> </a:t>
            </a:r>
            <a:endParaRPr lang="de" dirty="0" smtClean="0"/>
          </a:p>
          <a:p>
            <a:pPr marL="857250" lvl="1">
              <a:spcBef>
                <a:spcPts val="0"/>
              </a:spcBef>
              <a:buSzPct val="100000"/>
            </a:pPr>
            <a:r>
              <a:rPr lang="de" dirty="0" smtClean="0"/>
              <a:t>Autocompletion-Phase</a:t>
            </a:r>
            <a:endParaRPr lang="de" dirty="0"/>
          </a:p>
          <a:p>
            <a:pPr marL="1257300" lvl="2">
              <a:spcBef>
                <a:spcPts val="0"/>
              </a:spcBef>
              <a:buSzPct val="100000"/>
            </a:pPr>
            <a:r>
              <a:rPr lang="de" dirty="0"/>
              <a:t>Suche nach Records, die das bisher getippte erste Wort im Feld „autocomplete“ beinhalten und </a:t>
            </a:r>
            <a:r>
              <a:rPr lang="de" dirty="0" smtClean="0"/>
              <a:t>biete die </a:t>
            </a:r>
            <a:r>
              <a:rPr lang="de" dirty="0"/>
              <a:t>resultierende </a:t>
            </a:r>
            <a:r>
              <a:rPr lang="de" dirty="0" smtClean="0"/>
              <a:t>Wortliste zur Auto-Vervollständigung an</a:t>
            </a:r>
          </a:p>
          <a:p>
            <a:pPr marL="857250" lvl="1">
              <a:spcBef>
                <a:spcPts val="0"/>
              </a:spcBef>
              <a:buSzPct val="100000"/>
            </a:pPr>
            <a:r>
              <a:rPr lang="de" dirty="0" smtClean="0"/>
              <a:t>Autosuggestion-Phase</a:t>
            </a:r>
          </a:p>
          <a:p>
            <a:pPr marL="1257300" lvl="2">
              <a:spcBef>
                <a:spcPts val="0"/>
              </a:spcBef>
              <a:buSzPct val="100000"/>
            </a:pPr>
            <a:r>
              <a:rPr lang="de" dirty="0" smtClean="0"/>
              <a:t>Suche nach Records, die das erste Wort im Feld „autocomplete“ beinhalten und zeige die resultierende Wortliste als weitere Wortvorschläge an</a:t>
            </a:r>
          </a:p>
          <a:p>
            <a:pPr marL="457200" lvl="0">
              <a:spcBef>
                <a:spcPts val="0"/>
              </a:spcBef>
              <a:buSzPct val="100000"/>
            </a:pPr>
            <a:r>
              <a:rPr lang="de" dirty="0" smtClean="0">
                <a:solidFill>
                  <a:srgbClr val="FF0000"/>
                </a:solidFill>
              </a:rPr>
              <a:t>Exact </a:t>
            </a:r>
            <a:r>
              <a:rPr lang="de" dirty="0">
                <a:solidFill>
                  <a:srgbClr val="FF0000"/>
                </a:solidFill>
              </a:rPr>
              <a:t>match </a:t>
            </a:r>
            <a:r>
              <a:rPr lang="de" dirty="0" smtClean="0">
                <a:solidFill>
                  <a:srgbClr val="FF0000"/>
                </a:solidFill>
              </a:rPr>
              <a:t>queries</a:t>
            </a:r>
          </a:p>
          <a:p>
            <a:pPr marL="857250" lvl="1">
              <a:spcBef>
                <a:spcPts val="0"/>
              </a:spcBef>
              <a:buSzPct val="100000"/>
            </a:pPr>
            <a:r>
              <a:rPr lang="de" dirty="0"/>
              <a:t>Suche nach Records, die den intern verwendeten String für den aktuellen Scope oder eine aktive Facette </a:t>
            </a:r>
            <a:r>
              <a:rPr lang="de" dirty="0" smtClean="0"/>
              <a:t> im Feld „</a:t>
            </a:r>
            <a:r>
              <a:rPr lang="de" dirty="0"/>
              <a:t> property</a:t>
            </a:r>
            <a:r>
              <a:rPr lang="de" dirty="0" smtClean="0"/>
              <a:t>“ </a:t>
            </a:r>
            <a:r>
              <a:rPr lang="de" dirty="0"/>
              <a:t>beinhalten und zeige die resultierende Wortliste als weitere Wortvorschläge </a:t>
            </a:r>
            <a:r>
              <a:rPr lang="de" dirty="0" smtClean="0"/>
              <a:t>an</a:t>
            </a:r>
            <a:endParaRPr lang="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16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9235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Integration in den eigenen RDS-Workflow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KIT-XML wird jedes Wochenende für Primo komplett erzeugt</a:t>
            </a:r>
          </a:p>
          <a:p>
            <a:r>
              <a:rPr lang="de-DE" dirty="0" smtClean="0"/>
              <a:t>Zugriff des </a:t>
            </a:r>
            <a:r>
              <a:rPr lang="de-DE" dirty="0" err="1" smtClean="0"/>
              <a:t>Autocompletion</a:t>
            </a:r>
            <a:r>
              <a:rPr lang="de-DE" dirty="0"/>
              <a:t>-</a:t>
            </a:r>
            <a:r>
              <a:rPr lang="de-DE" dirty="0" err="1" smtClean="0"/>
              <a:t>Ingest</a:t>
            </a:r>
            <a:r>
              <a:rPr lang="de-DE" dirty="0" smtClean="0"/>
              <a:t>-Skripts auf diese Daten</a:t>
            </a:r>
          </a:p>
          <a:p>
            <a:pPr lvl="1"/>
            <a:r>
              <a:rPr lang="de-DE" dirty="0" err="1" smtClean="0"/>
              <a:t>Harvesting</a:t>
            </a:r>
            <a:r>
              <a:rPr lang="de-DE" dirty="0" smtClean="0"/>
              <a:t> via HTTP</a:t>
            </a:r>
          </a:p>
          <a:p>
            <a:r>
              <a:rPr lang="de-DE" dirty="0" smtClean="0"/>
              <a:t>Schneller Aufbau eines neuen Index</a:t>
            </a:r>
          </a:p>
          <a:p>
            <a:pPr lvl="1"/>
            <a:r>
              <a:rPr lang="de-DE" dirty="0" smtClean="0"/>
              <a:t>10 Minuten auf einer 2-Core virtuellen Maschine mit 8 GB RAM</a:t>
            </a:r>
          </a:p>
          <a:p>
            <a:r>
              <a:rPr lang="de-DE" dirty="0" smtClean="0"/>
              <a:t>Berücksichtigung beider Primo-Umgebungen</a:t>
            </a:r>
          </a:p>
          <a:p>
            <a:pPr lvl="1"/>
            <a:r>
              <a:rPr lang="de-DE" dirty="0" smtClean="0"/>
              <a:t>Primo Test</a:t>
            </a:r>
          </a:p>
          <a:p>
            <a:pPr lvl="2"/>
            <a:r>
              <a:rPr lang="de-DE" dirty="0" smtClean="0"/>
              <a:t>Sehr praktisch !</a:t>
            </a:r>
          </a:p>
          <a:p>
            <a:pPr lvl="1"/>
            <a:r>
              <a:rPr lang="de-DE" dirty="0" smtClean="0"/>
              <a:t>Primo Produktion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17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2544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Beispiele - Scopes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18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  <p:pic>
        <p:nvPicPr>
          <p:cNvPr id="7" name="Shape 2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700" y="1130824"/>
            <a:ext cx="8568670" cy="697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4008" y="1844824"/>
            <a:ext cx="8399259" cy="68407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hteck 8"/>
          <p:cNvSpPr/>
          <p:nvPr/>
        </p:nvSpPr>
        <p:spPr>
          <a:xfrm>
            <a:off x="611560" y="2924944"/>
            <a:ext cx="1296144" cy="28803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7020272" y="3613125"/>
            <a:ext cx="1296144" cy="28803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996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Poweruser </a:t>
            </a:r>
            <a:r>
              <a:rPr lang="de-DE" dirty="0" err="1" smtClean="0"/>
              <a:t>mode</a:t>
            </a:r>
            <a:r>
              <a:rPr lang="de-DE" dirty="0" smtClean="0"/>
              <a:t> mit Präfix „:“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19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47813"/>
            <a:ext cx="1112520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56992"/>
            <a:ext cx="11210926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11"/>
          <p:cNvSpPr/>
          <p:nvPr/>
        </p:nvSpPr>
        <p:spPr>
          <a:xfrm>
            <a:off x="1043608" y="2802194"/>
            <a:ext cx="1296144" cy="28803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5436096" y="4653136"/>
            <a:ext cx="1296144" cy="28803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371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Einleitung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1198563"/>
            <a:ext cx="3603823" cy="4894262"/>
          </a:xfrm>
        </p:spPr>
        <p:txBody>
          <a:bodyPr/>
          <a:lstStyle/>
          <a:p>
            <a:r>
              <a:rPr lang="de-DE" dirty="0" smtClean="0"/>
              <a:t>Am Anfang war … </a:t>
            </a:r>
            <a:r>
              <a:rPr lang="de-DE" dirty="0" smtClean="0"/>
              <a:t>EXIT</a:t>
            </a:r>
          </a:p>
          <a:p>
            <a:r>
              <a:rPr lang="de-DE" dirty="0" smtClean="0"/>
              <a:t>ELAG 2016</a:t>
            </a:r>
          </a:p>
          <a:p>
            <a:pPr lvl="1"/>
            <a:r>
              <a:rPr lang="de-DE" dirty="0" smtClean="0"/>
              <a:t>European Library</a:t>
            </a:r>
            <a:br>
              <a:rPr lang="de-DE" dirty="0" smtClean="0"/>
            </a:br>
            <a:r>
              <a:rPr lang="de-DE" dirty="0" smtClean="0"/>
              <a:t>Automation Group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2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  <p:pic>
        <p:nvPicPr>
          <p:cNvPr id="7" name="Shape 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91880" y="2420888"/>
            <a:ext cx="956050" cy="97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544" y="3630627"/>
            <a:ext cx="4123746" cy="2061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6016" y="836712"/>
            <a:ext cx="3158775" cy="4548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6430" y="2472950"/>
            <a:ext cx="956050" cy="95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feld 10"/>
          <p:cNvSpPr txBox="1"/>
          <p:nvPr/>
        </p:nvSpPr>
        <p:spPr>
          <a:xfrm>
            <a:off x="7812360" y="3501008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Felix</a:t>
            </a:r>
            <a:br>
              <a:rPr lang="de-DE" dirty="0" smtClean="0"/>
            </a:br>
            <a:r>
              <a:rPr lang="de-DE" dirty="0" smtClean="0"/>
              <a:t>Ostrowski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563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Autocompletion</a:t>
            </a:r>
            <a:r>
              <a:rPr lang="de-DE" dirty="0" smtClean="0"/>
              <a:t> überall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20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  <p:pic>
        <p:nvPicPr>
          <p:cNvPr id="7" name="Shape 3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190" y="2305259"/>
            <a:ext cx="7812290" cy="6452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650" y="1130575"/>
            <a:ext cx="7378645" cy="1030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376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Projektmanagement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Distanz Karlsruhe – Berlin ca. 6 Zugstunden</a:t>
            </a:r>
          </a:p>
          <a:p>
            <a:pPr lvl="1"/>
            <a:r>
              <a:rPr lang="de-DE" dirty="0" smtClean="0"/>
              <a:t>Keine Treffen möglich !</a:t>
            </a:r>
          </a:p>
          <a:p>
            <a:r>
              <a:rPr lang="de-DE" dirty="0" err="1" smtClean="0"/>
              <a:t>Toolset</a:t>
            </a:r>
            <a:endParaRPr lang="de-DE" dirty="0" smtClean="0"/>
          </a:p>
          <a:p>
            <a:pPr lvl="1"/>
            <a:r>
              <a:rPr lang="de-DE" dirty="0" smtClean="0"/>
              <a:t>Ganz klassisch: Telefon !</a:t>
            </a:r>
          </a:p>
          <a:p>
            <a:pPr lvl="1"/>
            <a:r>
              <a:rPr lang="de-DE" dirty="0" err="1" smtClean="0"/>
              <a:t>Teamviewer</a:t>
            </a:r>
            <a:endParaRPr lang="de-DE" dirty="0" smtClean="0"/>
          </a:p>
          <a:p>
            <a:pPr lvl="1"/>
            <a:r>
              <a:rPr lang="de-DE" dirty="0" err="1" smtClean="0"/>
              <a:t>Github</a:t>
            </a:r>
            <a:endParaRPr lang="de-DE" dirty="0" smtClean="0"/>
          </a:p>
          <a:p>
            <a:pPr lvl="2"/>
            <a:r>
              <a:rPr lang="de-DE" dirty="0" smtClean="0"/>
              <a:t>Code aber auch Projektthemen (</a:t>
            </a:r>
            <a:r>
              <a:rPr lang="de-DE" dirty="0" err="1" smtClean="0"/>
              <a:t>ToDos</a:t>
            </a:r>
            <a:r>
              <a:rPr lang="de-DE" dirty="0" smtClean="0"/>
              <a:t>, Bugs, </a:t>
            </a:r>
            <a:r>
              <a:rPr lang="de-DE" dirty="0" err="1" smtClean="0"/>
              <a:t>Issues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Tunneling-Techniken </a:t>
            </a:r>
          </a:p>
          <a:p>
            <a:pPr lvl="2"/>
            <a:r>
              <a:rPr lang="de-DE" dirty="0" smtClean="0"/>
              <a:t>Arbeiten in Berlin als wäre man am KIT</a:t>
            </a:r>
          </a:p>
          <a:p>
            <a:pPr lvl="1"/>
            <a:r>
              <a:rPr lang="de-DE" dirty="0" smtClean="0"/>
              <a:t>Anpassung des Live-Primo an Entwicklungsumgebung in Berlin</a:t>
            </a:r>
          </a:p>
          <a:p>
            <a:pPr lvl="2"/>
            <a:r>
              <a:rPr lang="de-DE" dirty="0" err="1" smtClean="0"/>
              <a:t>Resource</a:t>
            </a:r>
            <a:r>
              <a:rPr lang="de-DE" dirty="0" smtClean="0"/>
              <a:t> </a:t>
            </a:r>
            <a:r>
              <a:rPr lang="de-DE" dirty="0" err="1" smtClean="0"/>
              <a:t>Override</a:t>
            </a:r>
            <a:r>
              <a:rPr lang="de-DE" dirty="0" smtClean="0"/>
              <a:t> </a:t>
            </a:r>
            <a:r>
              <a:rPr lang="de-DE" dirty="0" err="1" smtClean="0"/>
              <a:t>Plugin</a:t>
            </a:r>
            <a:r>
              <a:rPr lang="de-DE" dirty="0" smtClean="0"/>
              <a:t> für Google Chrome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21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9651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" dirty="0"/>
              <a:t>Resource Override </a:t>
            </a:r>
            <a:r>
              <a:rPr lang="de" dirty="0" smtClean="0"/>
              <a:t>Plugin for </a:t>
            </a:r>
            <a:r>
              <a:rPr lang="de" dirty="0"/>
              <a:t>Google Chrome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>
              <a:buSzPct val="70000"/>
            </a:pPr>
            <a:r>
              <a:rPr lang="de-DE" sz="2400" dirty="0" smtClean="0"/>
              <a:t>Überschreiben fremder Ressourcen durch eigene</a:t>
            </a:r>
          </a:p>
          <a:p>
            <a:pPr marL="800100" lvl="3" indent="-342900">
              <a:buSzPct val="70000"/>
            </a:pPr>
            <a:r>
              <a:rPr lang="de-DE" sz="2200" dirty="0" smtClean="0"/>
              <a:t>Hier: Überschreiben KIT-</a:t>
            </a:r>
            <a:r>
              <a:rPr lang="de-DE" sz="2200" dirty="0" err="1" smtClean="0"/>
              <a:t>Javascript</a:t>
            </a:r>
            <a:r>
              <a:rPr lang="de-DE" sz="2200" dirty="0" smtClean="0"/>
              <a:t> </a:t>
            </a:r>
            <a:r>
              <a:rPr lang="de-DE" sz="2200" dirty="0"/>
              <a:t>durch eigenes </a:t>
            </a:r>
            <a:r>
              <a:rPr lang="de-DE" sz="2200" dirty="0" err="1"/>
              <a:t>Javascript</a:t>
            </a:r>
            <a:endParaRPr lang="de-DE" sz="2200" dirty="0"/>
          </a:p>
          <a:p>
            <a:pPr lvl="1"/>
            <a:r>
              <a:rPr lang="de-DE" dirty="0" smtClean="0"/>
              <a:t>Regelbasiert</a:t>
            </a:r>
          </a:p>
          <a:p>
            <a:pPr lvl="2"/>
            <a:r>
              <a:rPr lang="de-DE" dirty="0" smtClean="0"/>
              <a:t>Matche URL</a:t>
            </a:r>
          </a:p>
          <a:p>
            <a:pPr lvl="2"/>
            <a:r>
              <a:rPr lang="de-DE" dirty="0" smtClean="0"/>
              <a:t>Matche Inhalte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22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  <p:pic>
        <p:nvPicPr>
          <p:cNvPr id="7" name="Shape 3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2580" y="3212976"/>
            <a:ext cx="8679900" cy="2920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725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Ergebnisse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Autocompletion</a:t>
            </a:r>
            <a:r>
              <a:rPr lang="de-DE" dirty="0" smtClean="0"/>
              <a:t> in Primo</a:t>
            </a:r>
          </a:p>
          <a:p>
            <a:r>
              <a:rPr lang="de-DE" dirty="0" smtClean="0"/>
              <a:t>… und auf jeder Seite der Bibliothek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23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  <p:pic>
        <p:nvPicPr>
          <p:cNvPr id="7" name="Shape 3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0816" y="2066875"/>
            <a:ext cx="8273184" cy="6738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3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6362" y="2724025"/>
            <a:ext cx="9040736" cy="3729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5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Ergebnisse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Kontextsensitive Wortvorschläge</a:t>
            </a:r>
          </a:p>
          <a:p>
            <a:pPr lvl="1"/>
            <a:r>
              <a:rPr lang="de-DE" dirty="0" smtClean="0"/>
              <a:t>Scopes werden berücksichtigt</a:t>
            </a:r>
          </a:p>
          <a:p>
            <a:pPr lvl="2"/>
            <a:r>
              <a:rPr lang="de-DE" dirty="0" smtClean="0"/>
              <a:t>Standortspezifische Suche (KIT, </a:t>
            </a:r>
            <a:r>
              <a:rPr lang="de-DE" dirty="0" err="1" smtClean="0"/>
              <a:t>HsKA</a:t>
            </a:r>
            <a:r>
              <a:rPr lang="de-DE" dirty="0" smtClean="0"/>
              <a:t>, DHBW, KIT CN)</a:t>
            </a:r>
          </a:p>
          <a:p>
            <a:pPr lvl="2"/>
            <a:r>
              <a:rPr lang="de-DE" dirty="0" smtClean="0"/>
              <a:t>Datenspezifische Sucheinschränkung </a:t>
            </a:r>
            <a:r>
              <a:rPr lang="de-DE" dirty="0" err="1" smtClean="0"/>
              <a:t>KITopen</a:t>
            </a:r>
            <a:endParaRPr lang="de-DE" dirty="0" smtClean="0"/>
          </a:p>
          <a:p>
            <a:pPr lvl="1"/>
            <a:r>
              <a:rPr lang="de-DE" dirty="0" smtClean="0"/>
              <a:t>Viele aktive Facetten werden berücksichtigt</a:t>
            </a:r>
          </a:p>
          <a:p>
            <a:pPr lvl="1"/>
            <a:r>
              <a:rPr lang="de-DE" dirty="0" smtClean="0"/>
              <a:t>Poweruser Modus hilft Insidern </a:t>
            </a:r>
          </a:p>
          <a:p>
            <a:pPr lvl="1"/>
            <a:r>
              <a:rPr lang="de-DE" dirty="0" smtClean="0"/>
              <a:t>Sowohl im Live-System als auch in der Testumgebung</a:t>
            </a:r>
          </a:p>
          <a:p>
            <a:pPr lvl="1"/>
            <a:r>
              <a:rPr lang="de-DE" dirty="0" smtClean="0"/>
              <a:t>Lösung ist adaptierbar</a:t>
            </a:r>
          </a:p>
          <a:p>
            <a:pPr lvl="2"/>
            <a:r>
              <a:rPr lang="de-DE" dirty="0" smtClean="0"/>
              <a:t>BLOG, CMS, andere datenbankbasierte Lösungen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24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2378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  <a:buNone/>
            </a:pPr>
            <a:endParaRPr lang="de" u="sng" dirty="0" smtClean="0">
              <a:solidFill>
                <a:schemeClr val="accent5"/>
              </a:solidFill>
              <a:hlinkClick r:id="rId2"/>
            </a:endParaRPr>
          </a:p>
          <a:p>
            <a:pPr lvl="0" algn="ctr">
              <a:spcBef>
                <a:spcPts val="0"/>
              </a:spcBef>
              <a:buNone/>
            </a:pPr>
            <a:endParaRPr lang="de" u="sng" dirty="0">
              <a:solidFill>
                <a:schemeClr val="accent5"/>
              </a:solidFill>
              <a:hlinkClick r:id="rId2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de" dirty="0"/>
              <a:t>Vielen Dank für Ihre </a:t>
            </a:r>
            <a:r>
              <a:rPr lang="de" dirty="0" smtClean="0"/>
              <a:t>Aufmerksamkeit</a:t>
            </a:r>
          </a:p>
          <a:p>
            <a:pPr lvl="0" algn="ctr">
              <a:spcBef>
                <a:spcPts val="0"/>
              </a:spcBef>
              <a:buNone/>
            </a:pPr>
            <a:endParaRPr lang="de" dirty="0"/>
          </a:p>
          <a:p>
            <a:pPr lvl="0" algn="ctr">
              <a:spcBef>
                <a:spcPts val="0"/>
              </a:spcBef>
              <a:buNone/>
            </a:pPr>
            <a:r>
              <a:rPr lang="de" dirty="0" smtClean="0"/>
              <a:t>Fragen ?</a:t>
            </a:r>
          </a:p>
          <a:p>
            <a:pPr lvl="0" algn="ctr">
              <a:spcBef>
                <a:spcPts val="0"/>
              </a:spcBef>
              <a:buNone/>
            </a:pPr>
            <a:endParaRPr lang="de" u="sng" dirty="0">
              <a:solidFill>
                <a:schemeClr val="accent5"/>
              </a:solidFill>
              <a:hlinkClick r:id="rId2"/>
            </a:endParaRPr>
          </a:p>
          <a:p>
            <a:pPr lvl="0" algn="ctr">
              <a:spcBef>
                <a:spcPts val="0"/>
              </a:spcBef>
              <a:buNone/>
            </a:pPr>
            <a:endParaRPr lang="de" u="sng" dirty="0" smtClean="0">
              <a:solidFill>
                <a:schemeClr val="accent5"/>
              </a:solidFill>
              <a:hlinkClick r:id="rId2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de" u="sng" dirty="0" smtClean="0">
                <a:solidFill>
                  <a:schemeClr val="accent5"/>
                </a:solidFill>
                <a:hlinkClick r:id="rId2"/>
              </a:rPr>
              <a:t>uwe.dierolf@kit.edu</a:t>
            </a:r>
            <a:endParaRPr lang="de" u="sng" dirty="0">
              <a:solidFill>
                <a:schemeClr val="accent5"/>
              </a:solidFill>
              <a:hlinkClick r:id="rId2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de" dirty="0"/>
              <a:t>and</a:t>
            </a:r>
          </a:p>
          <a:p>
            <a:pPr lvl="0" algn="ctr">
              <a:spcBef>
                <a:spcPts val="0"/>
              </a:spcBef>
              <a:buNone/>
            </a:pPr>
            <a:r>
              <a:rPr lang="de" u="sng" dirty="0">
                <a:solidFill>
                  <a:schemeClr val="accent5"/>
                </a:solidFill>
                <a:hlinkClick r:id="rId3"/>
              </a:rPr>
              <a:t>felix.ostrowski@graphthinking.com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25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2369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 Kooperation wurde geboren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1198563"/>
            <a:ext cx="8356600" cy="1222325"/>
          </a:xfrm>
        </p:spPr>
        <p:txBody>
          <a:bodyPr/>
          <a:lstStyle/>
          <a:p>
            <a:r>
              <a:rPr lang="de-DE" dirty="0" smtClean="0"/>
              <a:t>KIT Library </a:t>
            </a:r>
            <a:r>
              <a:rPr lang="de-DE" dirty="0" err="1" smtClean="0"/>
              <a:t>meets</a:t>
            </a:r>
            <a:r>
              <a:rPr lang="de-DE" dirty="0" smtClean="0"/>
              <a:t> </a:t>
            </a:r>
            <a:r>
              <a:rPr lang="de-DE" dirty="0" err="1" smtClean="0"/>
              <a:t>graphthinking</a:t>
            </a:r>
            <a:r>
              <a:rPr lang="de-DE" dirty="0" smtClean="0"/>
              <a:t> GmbH (Felix)</a:t>
            </a:r>
          </a:p>
          <a:p>
            <a:pPr lvl="1"/>
            <a:r>
              <a:rPr lang="de-DE" dirty="0" smtClean="0"/>
              <a:t>Liegestühle als Bibliotheksmobiliar – sowas gibt‘s wirklich!</a:t>
            </a:r>
          </a:p>
          <a:p>
            <a:pPr lvl="1"/>
            <a:r>
              <a:rPr lang="de-DE" dirty="0" smtClean="0"/>
              <a:t>Königliche Bibliothek in Kopenhagen</a:t>
            </a:r>
          </a:p>
          <a:p>
            <a:pPr lvl="1"/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3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  <p:pic>
        <p:nvPicPr>
          <p:cNvPr id="7" name="Shape 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7583" y="2420888"/>
            <a:ext cx="6162787" cy="381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178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Liegestühle gibt es auch in Bern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4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69" y="1121786"/>
            <a:ext cx="6403855" cy="480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KIT-Bibliothek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>
              <a:spcBef>
                <a:spcPts val="0"/>
              </a:spcBef>
              <a:buSzPct val="100000"/>
              <a:buChar char="●"/>
            </a:pPr>
            <a:r>
              <a:rPr lang="de" dirty="0"/>
              <a:t>KIT = </a:t>
            </a:r>
            <a:r>
              <a:rPr lang="de" dirty="0" smtClean="0"/>
              <a:t>Karlsruher Institut fürTechnologie</a:t>
            </a:r>
            <a:endParaRPr lang="de" dirty="0"/>
          </a:p>
          <a:p>
            <a:pPr marL="457200" lvl="0">
              <a:spcBef>
                <a:spcPts val="0"/>
              </a:spcBef>
              <a:buSzPct val="100000"/>
              <a:buChar char="●"/>
            </a:pPr>
            <a:r>
              <a:rPr lang="de" dirty="0" smtClean="0"/>
              <a:t>Bibliothek ist 24/7 seit April </a:t>
            </a:r>
            <a:r>
              <a:rPr lang="de" dirty="0"/>
              <a:t>2006</a:t>
            </a:r>
          </a:p>
          <a:p>
            <a:pPr marL="457200" lvl="0">
              <a:spcBef>
                <a:spcPts val="0"/>
              </a:spcBef>
              <a:buSzPct val="100000"/>
              <a:buChar char="●"/>
            </a:pPr>
            <a:r>
              <a:rPr lang="de" dirty="0"/>
              <a:t>26.000 </a:t>
            </a:r>
            <a:r>
              <a:rPr lang="de" dirty="0" smtClean="0"/>
              <a:t>Studenten</a:t>
            </a:r>
            <a:endParaRPr lang="de" dirty="0"/>
          </a:p>
          <a:p>
            <a:pPr marL="457200" lvl="0">
              <a:spcBef>
                <a:spcPts val="0"/>
              </a:spcBef>
              <a:buSzPct val="100000"/>
              <a:buChar char="●"/>
            </a:pPr>
            <a:r>
              <a:rPr lang="de" dirty="0"/>
              <a:t>10.000 </a:t>
            </a:r>
            <a:r>
              <a:rPr lang="de" dirty="0" smtClean="0"/>
              <a:t>Mitarbeiter</a:t>
            </a:r>
            <a:endParaRPr lang="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5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  <p:pic>
        <p:nvPicPr>
          <p:cNvPr id="7" name="Shape 8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99592" y="2745286"/>
            <a:ext cx="5112568" cy="35573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78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de" dirty="0" smtClean="0"/>
              <a:t>KIT-Bibliothek als Service Provider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Hochschule Karlsruhe</a:t>
            </a:r>
          </a:p>
          <a:p>
            <a:pPr lvl="1"/>
            <a:r>
              <a:rPr lang="de-DE" dirty="0" smtClean="0"/>
              <a:t>8500 Studenten</a:t>
            </a:r>
          </a:p>
          <a:p>
            <a:pPr lvl="1"/>
            <a:r>
              <a:rPr lang="de-DE" dirty="0" smtClean="0"/>
              <a:t>Ca. 1000 Mitarbeiter</a:t>
            </a:r>
          </a:p>
          <a:p>
            <a:r>
              <a:rPr lang="de-DE" dirty="0" smtClean="0"/>
              <a:t>DHBW Karlsruhe</a:t>
            </a:r>
          </a:p>
          <a:p>
            <a:pPr lvl="1"/>
            <a:r>
              <a:rPr lang="de-DE" dirty="0" smtClean="0"/>
              <a:t>3500 Studenten</a:t>
            </a:r>
          </a:p>
          <a:p>
            <a:pPr lvl="1"/>
            <a:r>
              <a:rPr lang="de-DE" dirty="0" smtClean="0"/>
              <a:t>700 Mitarbeiter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6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  <p:pic>
        <p:nvPicPr>
          <p:cNvPr id="7" name="Shape 9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23928" y="1268760"/>
            <a:ext cx="4608512" cy="4997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55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gemeinsame Bindeglied – der KIT-Katalog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Basiert auf Primo</a:t>
            </a:r>
          </a:p>
          <a:p>
            <a:r>
              <a:rPr lang="de-DE" dirty="0" smtClean="0"/>
              <a:t>Läuft seit April 2012</a:t>
            </a:r>
          </a:p>
          <a:p>
            <a:r>
              <a:rPr lang="de-DE" dirty="0" smtClean="0"/>
              <a:t>Enthält Titel verschiedener „Scopes“</a:t>
            </a:r>
          </a:p>
          <a:p>
            <a:pPr lvl="1"/>
            <a:r>
              <a:rPr lang="de-DE" dirty="0"/>
              <a:t>4</a:t>
            </a:r>
            <a:r>
              <a:rPr lang="de-DE" dirty="0" smtClean="0"/>
              <a:t> Groß-Standorte</a:t>
            </a:r>
          </a:p>
          <a:p>
            <a:pPr lvl="1"/>
            <a:r>
              <a:rPr lang="de-DE" dirty="0" smtClean="0"/>
              <a:t>Institutionelles Repository </a:t>
            </a:r>
            <a:br>
              <a:rPr lang="de-DE" dirty="0" smtClean="0"/>
            </a:br>
            <a:r>
              <a:rPr lang="de-DE" dirty="0" err="1" smtClean="0"/>
              <a:t>KITopen</a:t>
            </a:r>
            <a:endParaRPr lang="de-DE" dirty="0" smtClean="0"/>
          </a:p>
          <a:p>
            <a:r>
              <a:rPr lang="de-DE" dirty="0" smtClean="0"/>
              <a:t>Bietet typische </a:t>
            </a:r>
            <a:br>
              <a:rPr lang="de-DE" dirty="0" smtClean="0"/>
            </a:br>
            <a:r>
              <a:rPr lang="de-DE" dirty="0" smtClean="0"/>
              <a:t>RDS-Funktionen </a:t>
            </a:r>
          </a:p>
          <a:p>
            <a:r>
              <a:rPr lang="de-DE" dirty="0" smtClean="0"/>
              <a:t>Die </a:t>
            </a:r>
            <a:r>
              <a:rPr lang="de-DE" dirty="0" err="1" smtClean="0"/>
              <a:t>Autocompletion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könnte besser sein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7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  <p:pic>
        <p:nvPicPr>
          <p:cNvPr id="7" name="Shape 10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83967" y="2492896"/>
            <a:ext cx="4795177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888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7133803" cy="561975"/>
          </a:xfrm>
        </p:spPr>
        <p:txBody>
          <a:bodyPr/>
          <a:lstStyle/>
          <a:p>
            <a:r>
              <a:rPr lang="de" dirty="0" smtClean="0"/>
              <a:t>Anforderungen an eine bessere Autocompletion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228600">
              <a:spcBef>
                <a:spcPts val="0"/>
              </a:spcBef>
            </a:pPr>
            <a:r>
              <a:rPr lang="de" dirty="0" smtClean="0">
                <a:solidFill>
                  <a:srgbClr val="FF0000"/>
                </a:solidFill>
              </a:rPr>
              <a:t>Autocompletion</a:t>
            </a:r>
            <a:r>
              <a:rPr lang="de" dirty="0" smtClean="0"/>
              <a:t> für das aktuelle Wort</a:t>
            </a:r>
            <a:endParaRPr lang="de" dirty="0"/>
          </a:p>
          <a:p>
            <a:pPr marL="457200" lvl="0" indent="-228600">
              <a:spcBef>
                <a:spcPts val="0"/>
              </a:spcBef>
            </a:pPr>
            <a:r>
              <a:rPr lang="de" dirty="0" smtClean="0"/>
              <a:t>Wortvorschläge für das nächste Wort (</a:t>
            </a:r>
            <a:r>
              <a:rPr lang="de" dirty="0">
                <a:solidFill>
                  <a:srgbClr val="FF0000"/>
                </a:solidFill>
              </a:rPr>
              <a:t>A</a:t>
            </a:r>
            <a:r>
              <a:rPr lang="de" dirty="0" smtClean="0">
                <a:solidFill>
                  <a:srgbClr val="FF0000"/>
                </a:solidFill>
              </a:rPr>
              <a:t>utosuggestion</a:t>
            </a:r>
            <a:r>
              <a:rPr lang="de" dirty="0" smtClean="0"/>
              <a:t>)</a:t>
            </a:r>
            <a:endParaRPr lang="de" dirty="0"/>
          </a:p>
          <a:p>
            <a:pPr marL="457200" lvl="0" indent="-228600">
              <a:spcBef>
                <a:spcPts val="0"/>
              </a:spcBef>
            </a:pPr>
            <a:r>
              <a:rPr lang="de" dirty="0" smtClean="0"/>
              <a:t>Fehlerkorrektur bei Tippfehlern</a:t>
            </a:r>
            <a:endParaRPr lang="de" dirty="0"/>
          </a:p>
          <a:p>
            <a:pPr marL="457200" lvl="0" indent="-228600">
              <a:spcBef>
                <a:spcPts val="0"/>
              </a:spcBef>
            </a:pPr>
            <a:r>
              <a:rPr lang="de" dirty="0" smtClean="0"/>
              <a:t>Vermeidung von Vorschlägen mit 0 Treffern</a:t>
            </a:r>
            <a:endParaRPr lang="de" dirty="0"/>
          </a:p>
          <a:p>
            <a:pPr marL="457200" lvl="0" indent="-228600">
              <a:spcBef>
                <a:spcPts val="0"/>
              </a:spcBef>
            </a:pPr>
            <a:r>
              <a:rPr lang="de" dirty="0" smtClean="0"/>
              <a:t>Berücksichtigung von Scopes und aktiven Facetten</a:t>
            </a:r>
            <a:endParaRPr lang="de" dirty="0"/>
          </a:p>
          <a:p>
            <a:pPr marL="457200" lvl="0" indent="-228600">
              <a:spcBef>
                <a:spcPts val="0"/>
              </a:spcBef>
            </a:pPr>
            <a:r>
              <a:rPr lang="de" dirty="0" smtClean="0"/>
              <a:t>Advanced </a:t>
            </a:r>
            <a:r>
              <a:rPr lang="de" dirty="0"/>
              <a:t>mode </a:t>
            </a:r>
            <a:r>
              <a:rPr lang="de" dirty="0" smtClean="0"/>
              <a:t>für Bibliothekare und Poweruser</a:t>
            </a:r>
            <a:endParaRPr lang="de" dirty="0"/>
          </a:p>
          <a:p>
            <a:pPr marL="457200" lvl="0" indent="-228600">
              <a:spcBef>
                <a:spcPts val="0"/>
              </a:spcBef>
            </a:pPr>
            <a:r>
              <a:rPr lang="de" dirty="0" smtClean="0"/>
              <a:t>Integration nicht nur in Primo sondern auf allen Seiten der Website der KIT-Bibliothek mit Suchschlitz</a:t>
            </a:r>
            <a:endParaRPr lang="de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8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  <p:pic>
        <p:nvPicPr>
          <p:cNvPr id="7" name="Shape 3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7584" y="4221088"/>
            <a:ext cx="7732677" cy="1080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187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funktioniert </a:t>
            </a:r>
            <a:r>
              <a:rPr lang="de-DE" dirty="0" err="1" smtClean="0"/>
              <a:t>Autocompletion</a:t>
            </a:r>
            <a:r>
              <a:rPr lang="de-DE" dirty="0" smtClean="0"/>
              <a:t> 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>
              <a:spcBef>
                <a:spcPts val="0"/>
              </a:spcBef>
              <a:buSzPct val="100000"/>
            </a:pPr>
            <a:r>
              <a:rPr lang="en-US" dirty="0" err="1" smtClean="0"/>
              <a:t>Beispiel</a:t>
            </a:r>
            <a:r>
              <a:rPr lang="en-US" dirty="0" smtClean="0"/>
              <a:t>: Google</a:t>
            </a:r>
          </a:p>
          <a:p>
            <a:pPr marL="857250" lvl="1">
              <a:spcBef>
                <a:spcPts val="0"/>
              </a:spcBef>
              <a:buSzPct val="100000"/>
            </a:pPr>
            <a:r>
              <a:rPr lang="en-US" dirty="0" err="1" smtClean="0"/>
              <a:t>Vorschläge</a:t>
            </a:r>
            <a:r>
              <a:rPr lang="en-US" dirty="0" smtClean="0"/>
              <a:t> </a:t>
            </a:r>
            <a:r>
              <a:rPr lang="en-US" dirty="0" err="1" smtClean="0"/>
              <a:t>basieren</a:t>
            </a:r>
            <a:r>
              <a:rPr lang="en-US" dirty="0" smtClean="0"/>
              <a:t> auf </a:t>
            </a:r>
            <a:r>
              <a:rPr lang="en-US" dirty="0" err="1" smtClean="0"/>
              <a:t>früheren</a:t>
            </a:r>
            <a:r>
              <a:rPr lang="en-US" dirty="0" smtClean="0"/>
              <a:t> </a:t>
            </a:r>
            <a:r>
              <a:rPr lang="en-US" dirty="0" err="1" smtClean="0"/>
              <a:t>Suchanfragen</a:t>
            </a:r>
            <a:endParaRPr lang="en-US" dirty="0" smtClean="0"/>
          </a:p>
          <a:p>
            <a:pPr marL="857250" lvl="1">
              <a:spcBef>
                <a:spcPts val="0"/>
              </a:spcBef>
              <a:buSzPct val="100000"/>
            </a:pPr>
            <a:r>
              <a:rPr lang="en-US" dirty="0" err="1" smtClean="0"/>
              <a:t>Funktioniert</a:t>
            </a:r>
            <a:r>
              <a:rPr lang="en-US" dirty="0" smtClean="0"/>
              <a:t> gut in </a:t>
            </a:r>
            <a:r>
              <a:rPr lang="en-US" dirty="0" err="1" smtClean="0"/>
              <a:t>großem</a:t>
            </a:r>
            <a:r>
              <a:rPr lang="en-US" dirty="0" smtClean="0"/>
              <a:t> </a:t>
            </a:r>
            <a:r>
              <a:rPr lang="en-US" dirty="0" err="1" smtClean="0"/>
              <a:t>Maßstab</a:t>
            </a:r>
            <a:endParaRPr lang="en-US" dirty="0" smtClean="0"/>
          </a:p>
          <a:p>
            <a:pPr marL="857250" lvl="1">
              <a:spcBef>
                <a:spcPts val="0"/>
              </a:spcBef>
              <a:buSzPct val="100000"/>
            </a:pPr>
            <a:r>
              <a:rPr lang="en-US" dirty="0" err="1" smtClean="0"/>
              <a:t>Liefert</a:t>
            </a:r>
            <a:r>
              <a:rPr lang="en-US" dirty="0" smtClean="0"/>
              <a:t> </a:t>
            </a:r>
            <a:r>
              <a:rPr lang="en-US" dirty="0" err="1" smtClean="0"/>
              <a:t>immer</a:t>
            </a:r>
            <a:r>
              <a:rPr lang="en-US" dirty="0" smtClean="0"/>
              <a:t> </a:t>
            </a:r>
            <a:r>
              <a:rPr lang="en-US" dirty="0" err="1" smtClean="0"/>
              <a:t>Treffer</a:t>
            </a:r>
            <a:endParaRPr lang="en-US" dirty="0"/>
          </a:p>
          <a:p>
            <a:pPr lvl="0">
              <a:spcBef>
                <a:spcPts val="0"/>
              </a:spcBef>
              <a:buNone/>
            </a:pPr>
            <a:endParaRPr lang="en-US" dirty="0"/>
          </a:p>
          <a:p>
            <a:pPr lvl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Dipl.-Inform. Uwe Dierolf - KIT-Bibliothek</a:t>
            </a:r>
          </a:p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AE73C7-F542-4500-94BF-9EBCC5EE0941}" type="slidenum">
              <a:rPr lang="de-DE" altLang="de-DE" smtClean="0"/>
              <a:pPr/>
              <a:t>9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444F09-D2EC-42C4-837E-78149B6C5289}" type="datetime1">
              <a:rPr lang="de-DE" altLang="de-DE" smtClean="0"/>
              <a:pPr/>
              <a:t>23.06.2017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936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877</Words>
  <Application>Microsoft Office PowerPoint</Application>
  <PresentationFormat>Bildschirmpräsentation (4:3)</PresentationFormat>
  <Paragraphs>220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7" baseType="lpstr">
      <vt:lpstr>Arial</vt:lpstr>
      <vt:lpstr>Standarddesign</vt:lpstr>
      <vt:lpstr>Eine metadatenbasierte Autocompletion-Funktion für Primo</vt:lpstr>
      <vt:lpstr>Einleitung</vt:lpstr>
      <vt:lpstr>Ein Kooperation wurde geboren</vt:lpstr>
      <vt:lpstr>Liegestühle gibt es auch in Bern</vt:lpstr>
      <vt:lpstr>KIT-Bibliothek</vt:lpstr>
      <vt:lpstr>KIT-Bibliothek als Service Provider</vt:lpstr>
      <vt:lpstr>Das gemeinsame Bindeglied – der KIT-Katalog</vt:lpstr>
      <vt:lpstr>Anforderungen an eine bessere Autocompletion</vt:lpstr>
      <vt:lpstr>Wie funktioniert Autocompletion ?</vt:lpstr>
      <vt:lpstr>Eignet sich dieser Ansatz für Primo?</vt:lpstr>
      <vt:lpstr>Idee – autocompletion auf Basis von Metadaten</vt:lpstr>
      <vt:lpstr>Zerlegung der KIT-Metadaten in 2 Felder</vt:lpstr>
      <vt:lpstr>Wie implementiert man sowas?</vt:lpstr>
      <vt:lpstr>Transformation XML to JSON</vt:lpstr>
      <vt:lpstr>Einsatz von Elasticsearch</vt:lpstr>
      <vt:lpstr>Einsatz von Elasticsearch – filter &amp; restrict</vt:lpstr>
      <vt:lpstr>Integration in den eigenen RDS-Workflow</vt:lpstr>
      <vt:lpstr>Beispiele - Scopes</vt:lpstr>
      <vt:lpstr>Poweruser mode mit Präfix „:“</vt:lpstr>
      <vt:lpstr>Autocompletion überall</vt:lpstr>
      <vt:lpstr>Projektmanagement</vt:lpstr>
      <vt:lpstr>Resource Override Plugin for Google Chrome</vt:lpstr>
      <vt:lpstr>Ergebnisse</vt:lpstr>
      <vt:lpstr>Ergebnisse</vt:lpstr>
      <vt:lpstr>PowerPoint-Präsentation</vt:lpstr>
    </vt:vector>
  </TitlesOfParts>
  <Company>DER PUNKT GmbH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Uwe Dierolf</dc:creator>
  <cp:lastModifiedBy>uwe</cp:lastModifiedBy>
  <cp:revision>139</cp:revision>
  <dcterms:created xsi:type="dcterms:W3CDTF">2007-09-10T08:37:03Z</dcterms:created>
  <dcterms:modified xsi:type="dcterms:W3CDTF">2017-06-23T06:44:03Z</dcterms:modified>
</cp:coreProperties>
</file>