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84" r:id="rId2"/>
  </p:sldMasterIdLst>
  <p:notesMasterIdLst>
    <p:notesMasterId r:id="rId16"/>
  </p:notesMasterIdLst>
  <p:sldIdLst>
    <p:sldId id="267" r:id="rId3"/>
    <p:sldId id="269" r:id="rId4"/>
    <p:sldId id="268" r:id="rId5"/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004260"/>
    <a:srgbClr val="193553"/>
    <a:srgbClr val="033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2" autoAdjust="0"/>
    <p:restoredTop sz="90698" autoAdjust="0"/>
  </p:normalViewPr>
  <p:slideViewPr>
    <p:cSldViewPr snapToGrid="0">
      <p:cViewPr varScale="1">
        <p:scale>
          <a:sx n="151" d="100"/>
          <a:sy n="151" d="100"/>
        </p:scale>
        <p:origin x="474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60C22-35F8-411A-9C06-0772FE27B090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10BF-3BD8-47A1-BCF1-F5D8D9680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02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2170415" y="1951449"/>
            <a:ext cx="4803169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088368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2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644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73413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Nicht sichtbaren 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66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092636" cy="2405976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1" y="1152000"/>
            <a:ext cx="5231970" cy="36795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79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112091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0" y="1152000"/>
            <a:ext cx="5231970" cy="365841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79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/>
              <a:t>Feedback, Fragen, Diskussion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1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11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Adresse</a:t>
            </a:r>
          </a:p>
          <a:p>
            <a:pPr lvl="0"/>
            <a:r>
              <a:rPr lang="de-DE" dirty="0"/>
              <a:t>Mail</a:t>
            </a:r>
          </a:p>
          <a:p>
            <a:pPr lvl="0"/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092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092000" y="1152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Logo durch Klicken auf Symbol hinzufügen</a:t>
            </a:r>
            <a:endParaRPr lang="en-US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75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leer)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Leere Titelfolie - Durch Klicken bearbeiten</a:t>
            </a:r>
            <a:endParaRPr lang="en-US" dirty="0"/>
          </a:p>
        </p:txBody>
      </p:sp>
      <p:pic>
        <p:nvPicPr>
          <p:cNvPr id="5" name="Grafik 2" descr="Foto Neues Palais Haus 11 (Karla Fritze)" title="Foto Neues Palais Haus 11 (Karla Fritze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4955628"/>
          </a:xfrm>
          <a:prstGeom prst="rect">
            <a:avLst/>
          </a:prstGeom>
        </p:spPr>
      </p:pic>
      <p:pic>
        <p:nvPicPr>
          <p:cNvPr id="6" name="Grafik Logo 3" descr="Logo Universität Potsdam" title="Logo Universität Potsdam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881493" cy="982235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Foto (Karla Fritze)</a:t>
            </a: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91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73412" y="440839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3" descr="Foto Neues Palais Haus 9 (Karla Fritze)" title="Foto Neues Palais Haus 9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3" r="6278" b="26629"/>
          <a:stretch/>
        </p:blipFill>
        <p:spPr>
          <a:xfrm>
            <a:off x="-4520" y="1059583"/>
            <a:ext cx="9145561" cy="2736304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Foto (Karla Fritze)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3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712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 - Standorte Universität Potsdam (F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Nicht sichtbaren Folientitel durch Klicken bearbeiten</a:t>
            </a:r>
            <a:endParaRPr lang="en-US" dirty="0"/>
          </a:p>
        </p:txBody>
      </p:sp>
      <p:pic>
        <p:nvPicPr>
          <p:cNvPr id="10" name="Grafik 2" descr="Foto Neues Palais (Karla Fritze)" title="Foto Neues Palais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" b="12187"/>
          <a:stretch/>
        </p:blipFill>
        <p:spPr>
          <a:xfrm>
            <a:off x="0" y="1059582"/>
            <a:ext cx="3040380" cy="1753280"/>
          </a:xfrm>
          <a:prstGeom prst="rect">
            <a:avLst/>
          </a:prstGeom>
        </p:spPr>
      </p:pic>
      <p:sp>
        <p:nvSpPr>
          <p:cNvPr id="12" name="Textplatzhalter 3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1" name="Grafik 4" descr="Foto Griebnitzsee (Karla Fritze)" title="Foto Griebnitzsee (Karla Fritze)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"/>
          <a:stretch/>
        </p:blipFill>
        <p:spPr>
          <a:xfrm>
            <a:off x="3114328" y="1059582"/>
            <a:ext cx="2812878" cy="1753280"/>
          </a:xfrm>
          <a:prstGeom prst="rect">
            <a:avLst/>
          </a:prstGeom>
        </p:spPr>
      </p:pic>
      <p:sp>
        <p:nvSpPr>
          <p:cNvPr id="15" name="Textplatzhalter 5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Grafik 6" descr="Foto Golm (Karla Fritze)" title="Foto Golm (Karla Fritze)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/>
          <a:stretch/>
        </p:blipFill>
        <p:spPr>
          <a:xfrm>
            <a:off x="6004560" y="1059582"/>
            <a:ext cx="3145180" cy="1753280"/>
          </a:xfrm>
          <a:prstGeom prst="rect">
            <a:avLst/>
          </a:prstGeom>
        </p:spPr>
      </p:pic>
      <p:sp>
        <p:nvSpPr>
          <p:cNvPr id="16" name="Textplatzhalter 7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8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Foto (Karla Fritze)</a:t>
            </a:r>
          </a:p>
        </p:txBody>
      </p:sp>
      <p:sp>
        <p:nvSpPr>
          <p:cNvPr id="3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2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7" name="Foliennummernplatzhalt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6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584000"/>
            <a:ext cx="8426747" cy="3199753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296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44000" y="1152000"/>
            <a:ext cx="1549859" cy="3625174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/>
              <a:t>Folientitel </a:t>
            </a:r>
            <a:r>
              <a:rPr lang="de-DE" dirty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152000"/>
            <a:ext cx="6770452" cy="362517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Universität Potsdam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296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584000"/>
            <a:ext cx="8426748" cy="31932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6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080000"/>
            <a:ext cx="8443527" cy="678180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468000" y="1944000"/>
            <a:ext cx="8443528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140000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0000" y="4889183"/>
            <a:ext cx="5300008" cy="273844"/>
          </a:xfrm>
        </p:spPr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485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720000"/>
            <a:ext cx="8426748" cy="41687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4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720000"/>
            <a:ext cx="8437360" cy="4166288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/>
              <a:t>Nummerierte 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170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080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20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395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780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356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080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9287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720000"/>
            <a:ext cx="4041437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4000" y="720000"/>
            <a:ext cx="4271009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588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720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1368000"/>
            <a:ext cx="4024769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0" y="720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4000" y="1368000"/>
            <a:ext cx="4274820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12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512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202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2779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Nicht sichtbaren 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64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1584000"/>
            <a:ext cx="8437360" cy="3197361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/>
              <a:t>Nummerierte 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555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092636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0" y="360000"/>
            <a:ext cx="5246371" cy="45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73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112091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1" y="360000"/>
            <a:ext cx="5120569" cy="45000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605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/>
              <a:t>Feedback, Fragen, Diskussion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383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Adresse</a:t>
            </a:r>
          </a:p>
          <a:p>
            <a:pPr lvl="0"/>
            <a:r>
              <a:rPr lang="de-DE" dirty="0"/>
              <a:t>Mail</a:t>
            </a:r>
          </a:p>
          <a:p>
            <a:pPr lvl="0"/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128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128000" y="1116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Logo durch Klicken auf Symbol hinzufügen</a:t>
            </a:r>
            <a:endParaRPr lang="en-US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326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720000"/>
            <a:ext cx="8426747" cy="4140000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126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54111" y="360000"/>
            <a:ext cx="1549859" cy="4500000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/>
              <a:t>Folientitel </a:t>
            </a:r>
            <a:r>
              <a:rPr lang="de-DE" dirty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360000"/>
            <a:ext cx="6770452" cy="4500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196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56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5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428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152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83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82366"/>
            <a:ext cx="4041437" cy="31777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29149" y="1582365"/>
            <a:ext cx="4271009" cy="31777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06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584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2309594"/>
            <a:ext cx="4024769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584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09594"/>
            <a:ext cx="4274820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15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03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34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27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1141726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468000" y="1584000"/>
            <a:ext cx="8426747" cy="328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Aufzählung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Kopfzeilenplatzhalter Grau 3" descr="Background" title="Background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Kopfzeilenplatzhalter Logo 4" descr="Kopfbereich Logo Universität Potsdam Hintergrund Grau Blauer Balken" title="Kopfbereich Logo Universität Potsdam Hintergrund Grau Blauer Balken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9971"/>
            <a:ext cx="1953802" cy="861971"/>
          </a:xfrm>
          <a:prstGeom prst="rect">
            <a:avLst/>
          </a:prstGeom>
        </p:spPr>
      </p:pic>
      <p:sp>
        <p:nvSpPr>
          <p:cNvPr id="11" name="Fußzeilenplatzhalter Blau 7" descr="Background" title="Background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0042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Fußzeilenplatzhalter 8" descr="Universität Potsdam" title="Universität Potsdam"/>
          <p:cNvSpPr>
            <a:spLocks noGrp="1"/>
          </p:cNvSpPr>
          <p:nvPr>
            <p:ph type="ftr" sz="quarter" idx="3"/>
          </p:nvPr>
        </p:nvSpPr>
        <p:spPr>
          <a:xfrm>
            <a:off x="360000" y="4889183"/>
            <a:ext cx="53986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EDEDED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Universität Potsdam</a:t>
            </a:r>
          </a:p>
        </p:txBody>
      </p:sp>
      <p:sp>
        <p:nvSpPr>
          <p:cNvPr id="4" name="Datumsplatzhalter 9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de-DE" sz="800" kern="1200" smtClean="0">
                <a:solidFill>
                  <a:srgbClr val="EDEDED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6" name="Foliennummernplatzhalter 10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de-DE" sz="800" kern="1200" smtClean="0">
                <a:solidFill>
                  <a:srgbClr val="EDEDED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65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426746" cy="357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720000"/>
            <a:ext cx="8426747" cy="4154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Aufzählung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Kopfzeilenplatzhalter 4" descr="Kopfbereich Hintergrund Balken grau" title="Kopfbereich Hintergrund Balken grau"/>
          <p:cNvSpPr/>
          <p:nvPr userDrawn="1"/>
        </p:nvSpPr>
        <p:spPr>
          <a:xfrm>
            <a:off x="0" y="0"/>
            <a:ext cx="9144000" cy="3506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Kopfzeilenplatzhalter 5" descr="Kopfbereich Balken blau" title="Kopfbereich Balken blau"/>
          <p:cNvSpPr/>
          <p:nvPr userDrawn="1"/>
        </p:nvSpPr>
        <p:spPr>
          <a:xfrm>
            <a:off x="-1" y="242622"/>
            <a:ext cx="1953802" cy="10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Hintergrund Fuß Blau 5" descr="Background" title="Background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0042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5" name="Fußzeilenplatzhalter 6" descr="Universität Potsdam" title="Universität Potsdam"/>
          <p:cNvSpPr>
            <a:spLocks noGrp="1"/>
          </p:cNvSpPr>
          <p:nvPr>
            <p:ph type="ftr" sz="quarter" idx="3"/>
          </p:nvPr>
        </p:nvSpPr>
        <p:spPr>
          <a:xfrm>
            <a:off x="360355" y="4889183"/>
            <a:ext cx="540765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EDEDED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Universität Potsdam</a:t>
            </a:r>
          </a:p>
        </p:txBody>
      </p:sp>
      <p:sp>
        <p:nvSpPr>
          <p:cNvPr id="4" name="Datumsplatzhalter 7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EDEDED"/>
                </a:solidFill>
                <a:latin typeface="Georgia" panose="02040502050405020303" pitchFamily="18" charset="0"/>
              </a:defRPr>
            </a:lvl1pPr>
          </a:lstStyle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6" name="Foliennummernplatzhalter 8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EDEDED"/>
                </a:solidFill>
                <a:latin typeface="Georgia" panose="02040502050405020303" pitchFamily="18" charset="0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18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702" r:id="rId15"/>
    <p:sldLayoutId id="2147483703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Knowledge_Articles/How_can_I_request_new_collections_for_Discovery_Indexes_KnowledgeBases_and_the_Alma_Community_Zone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uni-potsdam.de/de/presse/medienservice/die-up-in-bilder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proquest.com/500Do000006FD0zIAG" TargetMode="Externa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DE936-9950-4EC9-8EE9-04F86880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DACHELA-TAGUNG 2023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FD31211-29BF-4CE3-B416-96A2F1369F5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92601" y="1450009"/>
            <a:ext cx="8443528" cy="427632"/>
          </a:xfrm>
        </p:spPr>
        <p:txBody>
          <a:bodyPr/>
          <a:lstStyle/>
          <a:p>
            <a:r>
              <a:rPr lang="de-DE" b="1" dirty="0"/>
              <a:t>Lightning Talks zu besonders erlebten Support Cases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CF5C99-C434-4622-8D51-1FDF7631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9D0FDD-97D8-4648-BEBB-D677802FF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19803D-E7CC-47FF-890D-58598F24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E4FBB00-83D4-430D-A8C8-4D620445A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322" y="1977774"/>
            <a:ext cx="2785313" cy="280867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DAC28EED-E707-4E80-9E87-BBA129E92D79}"/>
              </a:ext>
            </a:extLst>
          </p:cNvPr>
          <p:cNvSpPr txBox="1"/>
          <p:nvPr/>
        </p:nvSpPr>
        <p:spPr>
          <a:xfrm>
            <a:off x="6152619" y="4173771"/>
            <a:ext cx="2698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Bild: </a:t>
            </a:r>
            <a:r>
              <a:rPr lang="de-DE" sz="600" dirty="0" err="1"/>
              <a:t>Kücklich</a:t>
            </a:r>
            <a:r>
              <a:rPr lang="de-DE" sz="600" dirty="0"/>
              <a:t>, Julian. (2020). Free Vector ICONS Vektorgrafiken aus der Open-Access-Strategie des Landes Brandenburg zum Thema Offenheit in Wissenschaft, Forschung und Kultur: Wissenschaftskommunikation, wissenschaftliches Publizieren, Open Access, Open Data, Open Science (1.0). </a:t>
            </a:r>
            <a:r>
              <a:rPr lang="de-DE" sz="600" dirty="0" err="1"/>
              <a:t>Zenodo</a:t>
            </a:r>
            <a:r>
              <a:rPr lang="de-DE" sz="600" dirty="0"/>
              <a:t>. https://doi.org/10.5281/zenodo.3674561 [03.10.2023]</a:t>
            </a:r>
          </a:p>
        </p:txBody>
      </p:sp>
    </p:spTree>
    <p:extLst>
      <p:ext uri="{BB962C8B-B14F-4D97-AF65-F5344CB8AC3E}">
        <p14:creationId xmlns:p14="http://schemas.microsoft.com/office/powerpoint/2010/main" val="3602311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A56CC-14A0-4B2C-8D6D-4DCD88F20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36" y="1179593"/>
            <a:ext cx="8443527" cy="438370"/>
          </a:xfrm>
        </p:spPr>
        <p:txBody>
          <a:bodyPr/>
          <a:lstStyle/>
          <a:p>
            <a:r>
              <a:rPr lang="de-DE" dirty="0"/>
              <a:t>Kategorie:	besonders ärgerliche – dauert zu lang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FDE0A9-7DEE-46D0-B06B-1C9321640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0235" y="1767391"/>
            <a:ext cx="8443528" cy="2556836"/>
          </a:xfrm>
        </p:spPr>
        <p:txBody>
          <a:bodyPr/>
          <a:lstStyle/>
          <a:p>
            <a:r>
              <a:rPr lang="de-DE" dirty="0"/>
              <a:t>Case: #06653151 (3 Monate)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Anmelden von Subtargets, es gab bereits welche, ich habe fehlende gemeldet</a:t>
            </a:r>
          </a:p>
          <a:p>
            <a:r>
              <a:rPr lang="de-DE" dirty="0"/>
              <a:t>Case: #06720665 (3 Monate) + #06720644 (6 Monate)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Open Access Books Target – anscheinend ist es hier schwierig eine Liste vom Anbieter zu erhalten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Überprüfen des gesamten Targets, weil viele EISBNS gefehlt haben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D74954-6E25-4BF8-BA67-FCFC91B1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FB57D10-29B0-46C1-AF15-6B6CA03E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C8C12A-F6DB-4AA7-A5C9-6A495FF0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63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A56CC-14A0-4B2C-8D6D-4DCD88F20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36" y="1179593"/>
            <a:ext cx="8443527" cy="438370"/>
          </a:xfrm>
        </p:spPr>
        <p:txBody>
          <a:bodyPr/>
          <a:lstStyle/>
          <a:p>
            <a:r>
              <a:rPr lang="de-DE" dirty="0"/>
              <a:t>Kategorie:	besonders ärgerliche – dauert zu lang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FDE0A9-7DEE-46D0-B06B-1C9321640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0235" y="1767391"/>
            <a:ext cx="8443528" cy="2556836"/>
          </a:xfrm>
        </p:spPr>
        <p:txBody>
          <a:bodyPr/>
          <a:lstStyle/>
          <a:p>
            <a:r>
              <a:rPr lang="de-DE" dirty="0"/>
              <a:t>Case: #06478994  (9 Monate)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ALL_BOOKS-Target, es fehlten auch hier EISBNS und Titel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Gewechselt auf ALL_TITLES-Target, weil zu viel durcheinander war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Zusammenarbeit mit dem Anbieter ist wohl schwierig (Aussage anderer Support Thema Subtargets)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D74954-6E25-4BF8-BA67-FCFC91B1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FB57D10-29B0-46C1-AF15-6B6CA03E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C8C12A-F6DB-4AA7-A5C9-6A495FF0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918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A56CC-14A0-4B2C-8D6D-4DCD88F20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36" y="1179593"/>
            <a:ext cx="8443527" cy="438370"/>
          </a:xfrm>
        </p:spPr>
        <p:txBody>
          <a:bodyPr/>
          <a:lstStyle/>
          <a:p>
            <a:r>
              <a:rPr lang="de-DE" dirty="0"/>
              <a:t>Kategorie:	besonders ärgerliche 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FDE0A9-7DEE-46D0-B06B-1C9321640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0235" y="1767391"/>
            <a:ext cx="8443528" cy="2556836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de-DE" dirty="0"/>
              <a:t>Case: #06797622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Subtargets und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ExChange</a:t>
            </a:r>
            <a:r>
              <a:rPr lang="de-D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2 Jahre auf Target NARR_ELIBRARY gewartet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PISBN/PISSN vs. EISBN/EISSN – häufig zwei Objects -&gt; </a:t>
            </a:r>
            <a:r>
              <a:rPr lang="de-DE" dirty="0" err="1"/>
              <a:t>merge</a:t>
            </a:r>
            <a:r>
              <a:rPr lang="de-D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Sollte die EISBN/EISSN bei elektronischen Ressourcen nicht bevorzugt eingespielt werden?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D74954-6E25-4BF8-BA67-FCFC91B1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FB57D10-29B0-46C1-AF15-6B6CA03E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C8C12A-F6DB-4AA7-A5C9-6A495FF0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74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8F5995-BBA5-47D6-AADC-647ADD8F3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“Starting June 1st, 2023, all new content requests should be submitted via Idea Exchange to improve transparency and efficiency.</a:t>
            </a:r>
            <a:br>
              <a:rPr lang="en-US" dirty="0"/>
            </a:br>
            <a:r>
              <a:rPr lang="en-US" dirty="0"/>
              <a:t>Please refer to the Knowledge Article for more details:</a:t>
            </a:r>
            <a:br>
              <a:rPr lang="en-US" dirty="0"/>
            </a:br>
            <a:r>
              <a:rPr lang="en-US" dirty="0">
                <a:hlinkClick r:id="rId2"/>
              </a:rPr>
              <a:t>https://knowledge.exlibrisgroup.com/Alma/Knowledge_Articles/How_can_I_request_new_collections_for_Discovery_Indexes_KnowledgeBases_and_the_Alma_Community_Zone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Please make sure to submit your next new content request in Idea Exchange, so it can be supported by other community members.”</a:t>
            </a:r>
            <a:br>
              <a:rPr lang="en-US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4A3D68-B11D-4F45-9508-871D4DED8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989161-D80B-4435-B7C5-8357A5000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C4B2C9-806E-4651-ABC4-5343D0D4B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374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209A1-B29A-42EE-896B-CEA6A49F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Melanie Hoyer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6107B1-54BE-42B0-8358-73A29C455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Bibliothekarin (B.A.) im Bereich Dezernat Medienbearbeitung, Abteilung Abonnements an der UB Potsdam</a:t>
            </a:r>
          </a:p>
          <a:p>
            <a:r>
              <a:rPr lang="de-DE" dirty="0"/>
              <a:t>Bestellung/Verwaltung von elektronischen Ressourcen </a:t>
            </a:r>
          </a:p>
          <a:p>
            <a:r>
              <a:rPr lang="de-DE" dirty="0"/>
              <a:t>Administration SFX (Host KOBV)</a:t>
            </a:r>
          </a:p>
          <a:p>
            <a:r>
              <a:rPr lang="de-DE" dirty="0"/>
              <a:t>Administration DBIS</a:t>
            </a:r>
          </a:p>
          <a:p>
            <a:r>
              <a:rPr lang="de-DE" dirty="0"/>
              <a:t>Administration EZB (in Vertretung)</a:t>
            </a:r>
          </a:p>
          <a:p>
            <a:r>
              <a:rPr lang="de-DE" dirty="0"/>
              <a:t>Statistik elektronische Ressourcen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EB9FFD-5A3A-4D2C-AFEA-FF43C8C0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00B96B-7AD1-4973-A55E-6FEAA2E5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C09200-321C-4E12-916F-5793A080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0AF6626-69D5-49B0-B38B-2121A6570F36}"/>
              </a:ext>
            </a:extLst>
          </p:cNvPr>
          <p:cNvSpPr txBox="1"/>
          <p:nvPr/>
        </p:nvSpPr>
        <p:spPr>
          <a:xfrm>
            <a:off x="4681372" y="4407936"/>
            <a:ext cx="3994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Bild: Universität Potsdam: </a:t>
            </a:r>
            <a:r>
              <a:rPr lang="de-DE" sz="800" dirty="0" err="1"/>
              <a:t>Studierende_Campus</a:t>
            </a:r>
            <a:r>
              <a:rPr lang="de-DE" sz="800" dirty="0"/>
              <a:t> Am </a:t>
            </a:r>
            <a:r>
              <a:rPr lang="de-DE" sz="800" dirty="0" err="1"/>
              <a:t>Neuene</a:t>
            </a:r>
            <a:r>
              <a:rPr lang="de-DE" sz="800" dirty="0"/>
              <a:t> </a:t>
            </a:r>
            <a:r>
              <a:rPr lang="de-DE" sz="800" dirty="0" err="1"/>
              <a:t>Palais_Foto_Karla_Fritze</a:t>
            </a:r>
            <a:r>
              <a:rPr lang="de-DE" sz="800" dirty="0"/>
              <a:t>, verfügbar unter: </a:t>
            </a:r>
            <a:r>
              <a:rPr lang="de-DE" sz="800" dirty="0">
                <a:hlinkClick r:id="rId2"/>
              </a:rPr>
              <a:t>https://www.uni-potsdam.de/de/presse/medienservice/die-up-in-bildern</a:t>
            </a:r>
            <a:r>
              <a:rPr lang="de-DE" sz="800" dirty="0"/>
              <a:t> [letzter Zugriff: 03.10.2023]</a:t>
            </a:r>
          </a:p>
        </p:txBody>
      </p:sp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2CB93C91-7B99-401A-B1C2-D8E9FA579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2690638"/>
            <a:ext cx="2656717" cy="168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6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8F214-7005-4CFA-B27C-F40AD1EB4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Kommunikation mit Ex </a:t>
            </a:r>
            <a:r>
              <a:rPr lang="de-DE" dirty="0" err="1"/>
              <a:t>Libris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A7CD1C-E816-4D9D-A735-9C44A1E9EB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400" dirty="0"/>
              <a:t>+ Rückmeldung über Aufnahme des Supports und erste Kommunikation, dass man innerhalb eines Tages kontaktiert wird </a:t>
            </a:r>
          </a:p>
          <a:p>
            <a:pPr marL="0" indent="0">
              <a:buNone/>
            </a:pPr>
            <a:r>
              <a:rPr lang="de-DE" sz="1400" dirty="0"/>
              <a:t>+ je nach Problem, schnelle Rückmeldung und Behebung (siehe </a:t>
            </a:r>
            <a:r>
              <a:rPr lang="de-DE" sz="1400" dirty="0" err="1"/>
              <a:t>Supportcases</a:t>
            </a:r>
            <a:r>
              <a:rPr lang="de-DE" sz="1400" dirty="0"/>
              <a:t>-Umfrage)</a:t>
            </a:r>
          </a:p>
          <a:p>
            <a:pPr marL="0" indent="0">
              <a:buNone/>
            </a:pPr>
            <a:r>
              <a:rPr lang="de-DE" sz="1400" dirty="0"/>
              <a:t>+ Hinweis darauf, mit welchem Update Änderungen eingespielt werden</a:t>
            </a:r>
          </a:p>
          <a:p>
            <a:pPr marL="0" indent="0">
              <a:buNone/>
            </a:pPr>
            <a:r>
              <a:rPr lang="de-DE" sz="1400" dirty="0"/>
              <a:t>+ Hinweis darauf, bis wann der Case geklärt werden soll („not </a:t>
            </a:r>
            <a:r>
              <a:rPr lang="de-DE" sz="1400" dirty="0" err="1"/>
              <a:t>later</a:t>
            </a:r>
            <a:r>
              <a:rPr lang="de-DE" sz="1400" dirty="0"/>
              <a:t> </a:t>
            </a:r>
            <a:r>
              <a:rPr lang="de-DE" sz="1400" dirty="0" err="1"/>
              <a:t>than</a:t>
            </a:r>
            <a:r>
              <a:rPr lang="de-DE" sz="1400" dirty="0"/>
              <a:t> </a:t>
            </a:r>
            <a:r>
              <a:rPr lang="de-DE" sz="1400" dirty="0" err="1"/>
              <a:t>January</a:t>
            </a:r>
            <a:r>
              <a:rPr lang="de-DE" sz="1400" dirty="0"/>
              <a:t> 2024“)</a:t>
            </a:r>
          </a:p>
          <a:p>
            <a:pPr marL="0" indent="0">
              <a:buNone/>
            </a:pPr>
            <a:r>
              <a:rPr lang="de-DE" sz="1400" dirty="0"/>
              <a:t>+ Übersicht über Cases</a:t>
            </a:r>
          </a:p>
          <a:p>
            <a:pPr marL="0" indent="0">
              <a:buNone/>
            </a:pPr>
            <a:endParaRPr lang="de-DE" sz="14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C52F53-D0B7-4739-9AB0-8917FC3145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sz="1400" dirty="0"/>
              <a:t>Trotz Eskalationssystems werden Cases „vergessen“</a:t>
            </a:r>
          </a:p>
          <a:p>
            <a:pPr>
              <a:buFontTx/>
              <a:buChar char="-"/>
            </a:pPr>
            <a:r>
              <a:rPr lang="de-DE" sz="1400" dirty="0"/>
              <a:t>Manche „einfachen“ Probleme dauern immer noch zu lang (siehe </a:t>
            </a:r>
            <a:r>
              <a:rPr lang="de-DE" sz="1400" dirty="0" err="1"/>
              <a:t>Supportcases</a:t>
            </a:r>
            <a:r>
              <a:rPr lang="de-DE" sz="1400" dirty="0"/>
              <a:t>-Umfrage)</a:t>
            </a:r>
          </a:p>
          <a:p>
            <a:pPr>
              <a:buFontTx/>
              <a:buChar char="-"/>
            </a:pPr>
            <a:r>
              <a:rPr lang="de-DE" sz="1400" dirty="0"/>
              <a:t>Schließen eines Case ohne Absprache innerhalb eines Tages, </a:t>
            </a:r>
            <a:r>
              <a:rPr lang="de-DE" sz="1400" dirty="0" err="1"/>
              <a:t>Reopen</a:t>
            </a:r>
            <a:r>
              <a:rPr lang="de-DE" sz="1400" dirty="0"/>
              <a:t> nicht möglich neuer Case-&gt; „</a:t>
            </a:r>
            <a:r>
              <a:rPr lang="en-US" sz="1400" dirty="0"/>
              <a:t>06797622: Reopened Case 06754075 again </a:t>
            </a:r>
            <a:r>
              <a:rPr lang="de-DE" sz="1400" dirty="0"/>
              <a:t>“ bezugnehmend auf „Re: Case 06467025 “ (nicht abschließend geklärt, siehe </a:t>
            </a:r>
            <a:r>
              <a:rPr lang="de-DE" sz="1400" dirty="0" err="1"/>
              <a:t>Supportcases</a:t>
            </a:r>
            <a:r>
              <a:rPr lang="de-DE" sz="1400" dirty="0"/>
              <a:t>-Umfrage)</a:t>
            </a:r>
          </a:p>
          <a:p>
            <a:pPr marL="0" indent="0">
              <a:buNone/>
            </a:pPr>
            <a:endParaRPr lang="de-DE" sz="1400" dirty="0"/>
          </a:p>
          <a:p>
            <a:pPr>
              <a:buFontTx/>
              <a:buChar char="-"/>
            </a:pPr>
            <a:endParaRPr lang="de-DE" sz="1400" dirty="0"/>
          </a:p>
          <a:p>
            <a:pPr>
              <a:buFontTx/>
              <a:buChar char="-"/>
            </a:pPr>
            <a:endParaRPr lang="de-DE" sz="1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C8D8FA-A25E-4774-98D8-75D56479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03C7E0C-A0FA-4906-B6F0-CD90C93F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EFC6D7-A60E-4DDB-A8F2-B73413D2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42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13"/>
          </p:nvPr>
        </p:nvSpPr>
        <p:spPr>
          <a:xfrm>
            <a:off x="279221" y="1562015"/>
            <a:ext cx="8443528" cy="427632"/>
          </a:xfrm>
        </p:spPr>
        <p:txBody>
          <a:bodyPr/>
          <a:lstStyle/>
          <a:p>
            <a:r>
              <a:rPr lang="de-DE" dirty="0"/>
              <a:t>Supportzufriedenheits-Umfrage der etwas anderen Art:</a:t>
            </a:r>
          </a:p>
          <a:p>
            <a:pPr marL="316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Besonders beeindruckende,</a:t>
            </a:r>
          </a:p>
          <a:p>
            <a:pPr marL="316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besonders schnell bearbeitete,</a:t>
            </a:r>
          </a:p>
          <a:p>
            <a:pPr marL="316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besonders amüsante,</a:t>
            </a:r>
          </a:p>
          <a:p>
            <a:pPr marL="316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besonders kuriose,</a:t>
            </a:r>
          </a:p>
          <a:p>
            <a:pPr marL="316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besonders hanebüchene oder</a:t>
            </a:r>
          </a:p>
          <a:p>
            <a:pPr marL="316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besonders ärgerliche</a:t>
            </a:r>
          </a:p>
          <a:p>
            <a:r>
              <a:rPr lang="de-DE" sz="1600" dirty="0"/>
              <a:t>Erlebnisse mit dem Ex-</a:t>
            </a:r>
            <a:r>
              <a:rPr lang="de-DE" sz="1600" dirty="0" err="1"/>
              <a:t>Libris</a:t>
            </a:r>
            <a:r>
              <a:rPr lang="de-DE" sz="1600" dirty="0"/>
              <a:t>-Support</a:t>
            </a:r>
          </a:p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F7C3C9FE-DF19-400D-B5D2-C753B49E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794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A56CC-14A0-4B2C-8D6D-4DCD88F20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36" y="1179593"/>
            <a:ext cx="8443527" cy="438370"/>
          </a:xfrm>
        </p:spPr>
        <p:txBody>
          <a:bodyPr/>
          <a:lstStyle/>
          <a:p>
            <a:r>
              <a:rPr lang="de-DE" dirty="0"/>
              <a:t>Kategorie:	besonders schnell bearbeitete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FDE0A9-7DEE-46D0-B06B-1C9321640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0235" y="1767391"/>
            <a:ext cx="8443528" cy="2556836"/>
          </a:xfrm>
        </p:spPr>
        <p:txBody>
          <a:bodyPr/>
          <a:lstStyle/>
          <a:p>
            <a:r>
              <a:rPr lang="de-DE" dirty="0"/>
              <a:t>Case: #06653356 &amp; #06653200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Meldung von fehlenden EISBNS und Zusammenführung von doppelten Titeln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Innerhalb eines Tages oder zwei Tagen gelöst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D74954-6E25-4BF8-BA67-FCFC91B1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FB57D10-29B0-46C1-AF15-6B6CA03E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C8C12A-F6DB-4AA7-A5C9-6A495FF0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567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A56CC-14A0-4B2C-8D6D-4DCD88F20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36" y="1179593"/>
            <a:ext cx="8443527" cy="438370"/>
          </a:xfrm>
        </p:spPr>
        <p:txBody>
          <a:bodyPr/>
          <a:lstStyle/>
          <a:p>
            <a:r>
              <a:rPr lang="de-DE" dirty="0"/>
              <a:t>Kategorie:	besonders amüsante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FDE0A9-7DEE-46D0-B06B-1C9321640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0235" y="1767391"/>
            <a:ext cx="8443528" cy="2556836"/>
          </a:xfrm>
        </p:spPr>
        <p:txBody>
          <a:bodyPr/>
          <a:lstStyle/>
          <a:p>
            <a:r>
              <a:rPr lang="de-DE" dirty="0"/>
              <a:t>Case:  34 Nachrichten allein in 2023 – Habe ich einen eigenen Bearbeiter?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Ist er für schwierige Fälle zuständig ?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D74954-6E25-4BF8-BA67-FCFC91B1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FB57D10-29B0-46C1-AF15-6B6CA03E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C8C12A-F6DB-4AA7-A5C9-6A495FF0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234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A56CC-14A0-4B2C-8D6D-4DCD88F20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36" y="1179593"/>
            <a:ext cx="8443527" cy="438370"/>
          </a:xfrm>
        </p:spPr>
        <p:txBody>
          <a:bodyPr/>
          <a:lstStyle/>
          <a:p>
            <a:r>
              <a:rPr lang="de-DE" dirty="0"/>
              <a:t>Kategorie:	besonders kuriose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FDE0A9-7DEE-46D0-B06B-1C9321640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0235" y="1767391"/>
            <a:ext cx="8443528" cy="2556836"/>
          </a:xfrm>
        </p:spPr>
        <p:txBody>
          <a:bodyPr/>
          <a:lstStyle/>
          <a:p>
            <a:r>
              <a:rPr lang="de-DE" dirty="0"/>
              <a:t>Case: #06736395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Ich habe eine Titelliste direkt vom Anbieter, wo diese Titel enthalten sind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Es handelt sich um eine jahresübergreifende Collection (April22-März23)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Aber der Anbieter schreibt, dass die Titel (z.T. auch) zu einer anderen Collection gehören (aber im Target fehlen </a:t>
            </a:r>
            <a:r>
              <a:rPr lang="de-DE"/>
              <a:t>sie trotzdem)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Daher sind nun beide Targets aktiv, aber nicht </a:t>
            </a:r>
            <a:r>
              <a:rPr lang="de-DE" dirty="0" err="1"/>
              <a:t>AutoActive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D74954-6E25-4BF8-BA67-FCFC91B1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FB57D10-29B0-46C1-AF15-6B6CA03E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C8C12A-F6DB-4AA7-A5C9-6A495FF0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386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6E4D54-B23B-4B3D-A256-4A16BC950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Dear Melanie,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new comment has been added to case  </a:t>
            </a:r>
            <a:r>
              <a:rPr lang="en-US" dirty="0">
                <a:hlinkClick r:id="rId2"/>
              </a:rPr>
              <a:t>06736395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Case Title: missing titles </a:t>
            </a:r>
            <a:r>
              <a:rPr lang="en-US" dirty="0">
                <a:highlight>
                  <a:srgbClr val="000000"/>
                </a:highlight>
              </a:rPr>
              <a:t>Oxford Scholarship Linguistics</a:t>
            </a:r>
            <a:br>
              <a:rPr lang="en-US" dirty="0"/>
            </a:br>
            <a:r>
              <a:rPr lang="en-US" dirty="0"/>
              <a:t>Last Comment:</a:t>
            </a:r>
            <a:br>
              <a:rPr lang="en-US" dirty="0"/>
            </a:br>
            <a:r>
              <a:rPr lang="en-US" dirty="0"/>
              <a:t>Dear Melanie,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provider confirms these targets are different and not a duplicate.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 The six titles you mentioned do not belong in the 2022 file DO belong in the file as they were uploaded in 2022. </a:t>
            </a:r>
            <a:br>
              <a:rPr lang="en-US" dirty="0"/>
            </a:br>
            <a:r>
              <a:rPr lang="en-US" dirty="0"/>
              <a:t>Therefore, the below titles are not part of the collection.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[…]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 The titles you mentioned below are published in 2023, so they are not part of the 2022 upload.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F9DF4E-CCC0-4307-98A9-B6EF74C3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696698-8817-4F32-987E-80F86E9F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1C633B-1434-4E9B-8DDA-8E5CC205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1695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A56CC-14A0-4B2C-8D6D-4DCD88F20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36" y="1179593"/>
            <a:ext cx="8443527" cy="438370"/>
          </a:xfrm>
        </p:spPr>
        <p:txBody>
          <a:bodyPr/>
          <a:lstStyle/>
          <a:p>
            <a:r>
              <a:rPr lang="de-DE" dirty="0"/>
              <a:t>Kategorie:	besonders hanebüchene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FDE0A9-7DEE-46D0-B06B-1C9321640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0235" y="1767391"/>
            <a:ext cx="8443528" cy="2556836"/>
          </a:xfrm>
        </p:spPr>
        <p:txBody>
          <a:bodyPr/>
          <a:lstStyle/>
          <a:p>
            <a:r>
              <a:rPr lang="de-DE" dirty="0"/>
              <a:t>Case: #06725252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Plattformwechsel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Vorher eigene Targets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Es gibt sehr viele Dubletten (1xPISBN 1xEISBN), dafür fehlen Titel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Aufgrund einer fehlenden Liste des Anbieters können die fehlenden nicht ergänzt werden -&gt; ok, aber schade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Warum werden die Dubletten nicht </a:t>
            </a:r>
            <a:r>
              <a:rPr lang="de-DE" dirty="0" err="1"/>
              <a:t>gemergt</a:t>
            </a:r>
            <a:r>
              <a:rPr lang="de-DE" dirty="0"/>
              <a:t>?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D74954-6E25-4BF8-BA67-FCFC91B1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FB57D10-29B0-46C1-AF15-6B6CA03E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04.10.2023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C8C12A-F6DB-4AA7-A5C9-6A495FF0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22066"/>
      </p:ext>
    </p:extLst>
  </p:cSld>
  <p:clrMapOvr>
    <a:masterClrMapping/>
  </p:clrMapOvr>
</p:sld>
</file>

<file path=ppt/theme/theme1.xml><?xml version="1.0" encoding="utf-8"?>
<a:theme xmlns:a="http://schemas.openxmlformats.org/drawingml/2006/main" name="1_UP_Praesentation_16_9_KopfBreit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w.pptx" id="{2211A4EF-D98C-4073-BE47-EFF2DEDAEEA8}" vid="{0EE922EA-D18E-4D0B-8BD5-4F76FBE0C45E}"/>
    </a:ext>
  </a:extLst>
</a:theme>
</file>

<file path=ppt/theme/theme2.xml><?xml version="1.0" encoding="utf-8"?>
<a:theme xmlns:a="http://schemas.openxmlformats.org/drawingml/2006/main" name="2_UP_Praesentation_16_9_KopfSchmal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w.pptx" id="{2211A4EF-D98C-4073-BE47-EFF2DEDAEEA8}" vid="{64C383AB-72C4-4C9B-B95E-29802A767491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UP_00_Praesentation_16_9_Vorlage_BF_Web</Template>
  <TotalTime>0</TotalTime>
  <Words>933</Words>
  <Application>Microsoft Office PowerPoint</Application>
  <PresentationFormat>Bildschirmpräsentation (16:9)</PresentationFormat>
  <Paragraphs>112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Symbol</vt:lpstr>
      <vt:lpstr>1_UP_Praesentation_16_9_KopfBreit_Vorlage_BF_Web</vt:lpstr>
      <vt:lpstr>2_UP_Praesentation_16_9_KopfSchmal_Vorlage_BF_Web</vt:lpstr>
      <vt:lpstr>DACHELA-TAGUNG 2023</vt:lpstr>
      <vt:lpstr>Melanie Hoyer</vt:lpstr>
      <vt:lpstr>Kommunikation mit Ex Libris</vt:lpstr>
      <vt:lpstr>PowerPoint-Präsentation</vt:lpstr>
      <vt:lpstr>Kategorie: besonders schnell bearbeitete</vt:lpstr>
      <vt:lpstr>Kategorie: besonders amüsante </vt:lpstr>
      <vt:lpstr>Kategorie: besonders kuriose </vt:lpstr>
      <vt:lpstr>PowerPoint-Präsentation</vt:lpstr>
      <vt:lpstr>Kategorie: besonders hanebüchene </vt:lpstr>
      <vt:lpstr>Kategorie: besonders ärgerliche – dauert zu lang </vt:lpstr>
      <vt:lpstr>Kategorie: besonders ärgerliche – dauert zu lang </vt:lpstr>
      <vt:lpstr>Kategorie: besonders ärgerliche  </vt:lpstr>
      <vt:lpstr>PowerPoint-Präsentation</vt:lpstr>
    </vt:vector>
  </TitlesOfParts>
  <Company>Universitaet Potsdam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DACHELA-TAGUNG</dc:title>
  <dc:creator>Melanie Hoyer</dc:creator>
  <cp:keywords>Folienmaster, Uni Potsdam, 16:9, DE, barrierefrei</cp:keywords>
  <dc:description>16:9 DE barrierefrei</dc:description>
  <cp:lastModifiedBy>Melanie Hoyer</cp:lastModifiedBy>
  <cp:revision>23</cp:revision>
  <dcterms:created xsi:type="dcterms:W3CDTF">2023-09-29T07:18:49Z</dcterms:created>
  <dcterms:modified xsi:type="dcterms:W3CDTF">2023-10-04T07:55:29Z</dcterms:modified>
  <cp:category>Folienmaster Universität Potsdam</cp:category>
</cp:coreProperties>
</file>