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48" r:id="rId2"/>
  </p:sldMasterIdLst>
  <p:notesMasterIdLst>
    <p:notesMasterId r:id="rId15"/>
  </p:notesMasterIdLst>
  <p:sldIdLst>
    <p:sldId id="339" r:id="rId3"/>
    <p:sldId id="316" r:id="rId4"/>
    <p:sldId id="317" r:id="rId5"/>
    <p:sldId id="320" r:id="rId6"/>
    <p:sldId id="318" r:id="rId7"/>
    <p:sldId id="342" r:id="rId8"/>
    <p:sldId id="343" r:id="rId9"/>
    <p:sldId id="345" r:id="rId10"/>
    <p:sldId id="346" r:id="rId11"/>
    <p:sldId id="322" r:id="rId12"/>
    <p:sldId id="344" r:id="rId13"/>
    <p:sldId id="341" r:id="rId14"/>
  </p:sldIdLst>
  <p:sldSz cx="12192000" cy="6858000"/>
  <p:notesSz cx="68199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0BD4601-5DE0-9E41-A92D-DAF4FD184EAF}">
          <p14:sldIdLst>
            <p14:sldId id="339"/>
            <p14:sldId id="316"/>
          </p14:sldIdLst>
        </p14:section>
        <p14:section name="Ausgangslage" id="{7E821CD7-E35F-CD4A-A184-51DD1E7BA572}">
          <p14:sldIdLst>
            <p14:sldId id="317"/>
            <p14:sldId id="320"/>
            <p14:sldId id="318"/>
            <p14:sldId id="342"/>
            <p14:sldId id="343"/>
            <p14:sldId id="345"/>
            <p14:sldId id="346"/>
          </p14:sldIdLst>
        </p14:section>
        <p14:section name="Diskussionsgrundlage" id="{5F43B5A0-254D-CA44-9ADE-55C8E53521A2}">
          <p14:sldIdLst>
            <p14:sldId id="322"/>
            <p14:sldId id="344"/>
            <p14:sldId id="34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6BB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7729"/>
  </p:normalViewPr>
  <p:slideViewPr>
    <p:cSldViewPr snapToGrid="0" snapToObjects="1">
      <p:cViewPr varScale="1">
        <p:scale>
          <a:sx n="122" d="100"/>
          <a:sy n="122" d="100"/>
        </p:scale>
        <p:origin x="427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47" d="100"/>
          <a:sy n="147" d="100"/>
        </p:scale>
        <p:origin x="4800" y="224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A49C3-5E05-F140-B16B-9ADFFD2F256B}" type="datetimeFigureOut">
              <a:rPr lang="de-DE" smtClean="0"/>
              <a:t>20.09.2023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60ECF-A4B4-D848-A053-848EA3D958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72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r Verbinder 8">
            <a:extLst>
              <a:ext uri="{FF2B5EF4-FFF2-40B4-BE49-F238E27FC236}">
                <a16:creationId xmlns:a16="http://schemas.microsoft.com/office/drawing/2014/main" id="{6C2C1ADB-A326-A081-8716-0B170ED24257}"/>
              </a:ext>
            </a:extLst>
          </p:cNvPr>
          <p:cNvCxnSpPr>
            <a:cxnSpLocks/>
          </p:cNvCxnSpPr>
          <p:nvPr userDrawn="1"/>
        </p:nvCxnSpPr>
        <p:spPr>
          <a:xfrm>
            <a:off x="0" y="6311099"/>
            <a:ext cx="12192000" cy="0"/>
          </a:xfrm>
          <a:prstGeom prst="line">
            <a:avLst/>
          </a:prstGeom>
          <a:ln w="28575">
            <a:solidFill>
              <a:srgbClr val="00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94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C38082F-EE7B-2941-85E5-DB86F70AD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800" y="1599624"/>
            <a:ext cx="5094000" cy="761555"/>
          </a:xfrm>
          <a:prstGeom prst="rect">
            <a:avLst/>
          </a:prstGeom>
        </p:spPr>
        <p:txBody>
          <a:bodyPr lIns="0" tIns="468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09E3442C-DA8F-D748-9AE3-E9E062BEB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0800" y="2382418"/>
            <a:ext cx="5094000" cy="3710369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4ADF02F3-3BFC-0F41-A2CE-2F168E76DE4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84800" y="1599624"/>
            <a:ext cx="5094000" cy="761555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 dirty="0"/>
              <a:t>Mastertextformat bearbeiten </a:t>
            </a:r>
          </a:p>
          <a:p>
            <a:r>
              <a:rPr lang="de-DE" dirty="0"/>
              <a:t>Zweite Zeile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1989C4AA-48F7-C942-A0EB-5682C3878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4800" y="2382458"/>
            <a:ext cx="5094000" cy="3710368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6475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AC9318E8-0AE0-6999-22E6-1E32D2EF9D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EE699913-21C1-80E5-0D6F-E3E390AB7D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564339FF-D2E0-A4D9-555C-DD04CC514409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520703A-C0AF-940F-D316-0C880BAEB2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6A29DCEA-4D96-1AE7-2C2D-4DFC7648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4788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D5024E65-F1E9-9684-00BD-ECE2F042F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58D03F78-4319-3C62-FD9B-0145C866C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B34B7C6-867C-6F92-1BA7-F33EC70B4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38AB138B-677B-585F-2289-F5A8DFDC04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16E87229-C8CF-8E98-F3D6-DE85A740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12824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3660F3FA-8CDB-723F-CFD7-686C58554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17">
            <a:extLst>
              <a:ext uri="{FF2B5EF4-FFF2-40B4-BE49-F238E27FC236}">
                <a16:creationId xmlns:a16="http://schemas.microsoft.com/office/drawing/2014/main" id="{D3BABC22-E7FF-086D-33BD-C01F973B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65CDA5C9-12B4-8F6C-AA79-5EAD16755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F9A38525-6C4A-8D71-7DA5-F4603FD7C6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194651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3FD9EC2-AB41-A94A-A2F3-2C36006C3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800" y="1159201"/>
            <a:ext cx="6120000" cy="4933624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5650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5888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983859E-7E79-7141-8F60-FDD9E8F68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0800" y="2170800"/>
            <a:ext cx="3888000" cy="39240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2CA14CE-4486-F64B-BBD8-56F5296F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799" y="1008000"/>
            <a:ext cx="3888000" cy="10079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2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36CD151A-9F80-B1A7-F054-686F559A0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17">
            <a:extLst>
              <a:ext uri="{FF2B5EF4-FFF2-40B4-BE49-F238E27FC236}">
                <a16:creationId xmlns:a16="http://schemas.microsoft.com/office/drawing/2014/main" id="{C9D9D3FD-A4FE-A0C8-209F-C11438672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CEEF6175-0B0E-AEAF-1304-0EA3B803C24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43517243-8D3B-6A9B-5C5C-1413BAD1ED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213722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21C4A218-B5CB-9A46-8CFB-327B50BF0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58800" y="1160462"/>
            <a:ext cx="6120000" cy="4930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E98B584-44EF-3D47-B113-0ECF7BB27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0800" y="2169247"/>
            <a:ext cx="3888000" cy="3923578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5650" indent="-250825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6475" indent="-250825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58888" indent="-250825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6E48AB0-B94F-C544-841A-356FB877F0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800" y="1008000"/>
            <a:ext cx="3888000" cy="1007999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20000"/>
              </a:lnSpc>
              <a:defRPr sz="26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2" name="Foliennummernplatzhalter 15">
            <a:extLst>
              <a:ext uri="{FF2B5EF4-FFF2-40B4-BE49-F238E27FC236}">
                <a16:creationId xmlns:a16="http://schemas.microsoft.com/office/drawing/2014/main" id="{BA304C3E-E7B1-EDD8-85E7-DD8837A36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17">
            <a:extLst>
              <a:ext uri="{FF2B5EF4-FFF2-40B4-BE49-F238E27FC236}">
                <a16:creationId xmlns:a16="http://schemas.microsoft.com/office/drawing/2014/main" id="{941D68C6-D0F1-B213-9381-AD348C00D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8C9CA74A-BDB1-EBC2-503C-787C212117D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29CF426-5B0D-4506-5192-EC3D6FE613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2148135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9C5BD2A7-C117-2340-966C-2D61561660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160463"/>
            <a:ext cx="12193200" cy="38860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C6EA102-7346-3135-3F0D-4ABBF28C1C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289" y="146927"/>
            <a:ext cx="2169506" cy="747256"/>
          </a:xfrm>
          <a:prstGeom prst="rect">
            <a:avLst/>
          </a:prstGeom>
        </p:spPr>
      </p:pic>
      <p:sp>
        <p:nvSpPr>
          <p:cNvPr id="5" name="Untertitel 2">
            <a:extLst>
              <a:ext uri="{FF2B5EF4-FFF2-40B4-BE49-F238E27FC236}">
                <a16:creationId xmlns:a16="http://schemas.microsoft.com/office/drawing/2014/main" id="{40FF52FD-B7CC-85F3-F833-401D43B12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47259"/>
            <a:ext cx="12193199" cy="681808"/>
          </a:xfrm>
          <a:prstGeom prst="rect">
            <a:avLst/>
          </a:prstGeom>
          <a:solidFill>
            <a:schemeClr val="bg1"/>
          </a:solidFill>
        </p:spPr>
        <p:txBody>
          <a:bodyPr wrap="square" lIns="882000" tIns="90000" rIns="882000" bIns="270000">
            <a:spAutoFit/>
          </a:bodyPr>
          <a:lstStyle>
            <a:lvl1pPr marL="0" indent="0" algn="r">
              <a:lnSpc>
                <a:spcPct val="120000"/>
              </a:lnSpc>
              <a:spcBef>
                <a:spcPts val="800"/>
              </a:spcBef>
              <a:buNone/>
              <a:defRPr sz="19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2534B3C-8D6A-1406-D76B-57624BFD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64141"/>
            <a:ext cx="12193199" cy="984804"/>
          </a:xfrm>
          <a:prstGeom prst="rect">
            <a:avLst/>
          </a:prstGeom>
          <a:solidFill>
            <a:schemeClr val="bg1"/>
          </a:solidFill>
        </p:spPr>
        <p:txBody>
          <a:bodyPr wrap="square" lIns="882000" tIns="270000" rIns="882000" bIns="108000" anchor="b" anchorCtr="0">
            <a:spAutoFit/>
          </a:bodyPr>
          <a:lstStyle>
            <a:lvl1pPr algn="r">
              <a:lnSpc>
                <a:spcPct val="120000"/>
              </a:lnSpc>
              <a:defRPr sz="36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95F0F3DD-D891-56F2-184B-946B725DD5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275866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6173932-D084-F44C-ACAE-B1E7B7EE3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800" y="1691480"/>
            <a:ext cx="10368000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 defTabSz="9144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lang="de-DE" sz="1600" b="0" i="0" u="none" strike="noStrike" smtClean="0">
                <a:effectLst/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5650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6475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15">
            <a:extLst>
              <a:ext uri="{FF2B5EF4-FFF2-40B4-BE49-F238E27FC236}">
                <a16:creationId xmlns:a16="http://schemas.microsoft.com/office/drawing/2014/main" id="{2B6DBDB6-246C-F1FC-DEBE-72A43FF47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17">
            <a:extLst>
              <a:ext uri="{FF2B5EF4-FFF2-40B4-BE49-F238E27FC236}">
                <a16:creationId xmlns:a16="http://schemas.microsoft.com/office/drawing/2014/main" id="{DA7EC163-418D-489A-E6DA-FD5745E00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9D3426FB-5A69-5AF5-07D7-C93DED28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83B881F2-C948-D110-B8BC-AB74D1C9A6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4" name="Titelplatzhalter 6">
            <a:extLst>
              <a:ext uri="{FF2B5EF4-FFF2-40B4-BE49-F238E27FC236}">
                <a16:creationId xmlns:a16="http://schemas.microsoft.com/office/drawing/2014/main" id="{D4A8B447-1804-BECF-BA96-27632E3A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1824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6A725FD-18CF-F94D-A2F4-41610FB9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628775"/>
            <a:ext cx="10368000" cy="2896425"/>
          </a:xfrm>
          <a:prstGeom prst="rect">
            <a:avLst/>
          </a:prstGeom>
        </p:spPr>
        <p:txBody>
          <a:bodyPr tIns="270000" bIns="144000" anchor="b"/>
          <a:lstStyle>
            <a:lvl1pPr algn="ctr">
              <a:lnSpc>
                <a:spcPct val="120000"/>
              </a:lnSpc>
              <a:defRPr sz="3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FD7794E-9C04-4049-90EF-D0E36661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800" y="4530471"/>
            <a:ext cx="10368000" cy="1562354"/>
          </a:xfrm>
          <a:prstGeom prst="rect">
            <a:avLst/>
          </a:prstGeom>
        </p:spPr>
        <p:txBody>
          <a:bodyPr wrap="square" tIns="90000" bIns="360000">
            <a:noAutofit/>
          </a:bodyPr>
          <a:lstStyle>
            <a:lvl1pPr marL="0" indent="0" algn="ctr">
              <a:lnSpc>
                <a:spcPct val="120000"/>
              </a:lnSpc>
              <a:spcBef>
                <a:spcPts val="800"/>
              </a:spcBef>
              <a:buNone/>
              <a:defRPr sz="19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2" name="Foliennummernplatzhalter 15">
            <a:extLst>
              <a:ext uri="{FF2B5EF4-FFF2-40B4-BE49-F238E27FC236}">
                <a16:creationId xmlns:a16="http://schemas.microsoft.com/office/drawing/2014/main" id="{44596092-014F-EA6C-1555-08DC5E06F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17">
            <a:extLst>
              <a:ext uri="{FF2B5EF4-FFF2-40B4-BE49-F238E27FC236}">
                <a16:creationId xmlns:a16="http://schemas.microsoft.com/office/drawing/2014/main" id="{79ED8A21-BAD5-CD95-8305-1652DE472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32CB6692-8A7B-A759-7858-7E2FB8A90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9206953B-4A61-593C-3E42-9A440D8561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</p:spTree>
    <p:extLst>
      <p:ext uri="{BB962C8B-B14F-4D97-AF65-F5344CB8AC3E}">
        <p14:creationId xmlns:p14="http://schemas.microsoft.com/office/powerpoint/2010/main" val="2955153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10800" y="1692000"/>
            <a:ext cx="5094000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C2B1123A-36B9-6E4F-89E1-12789B1B0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00" y="1692000"/>
            <a:ext cx="5094000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4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A3D2C0A7-B232-A616-EB18-C9A0FCB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708A327A-D709-094D-FC5B-99B656AAA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B3CBA3F2-1A1D-D93F-1D40-694CE2F2B95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FA3BB05-8851-7CDF-5F93-FADFB2B627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10" name="Titelplatzhalter 6">
            <a:extLst>
              <a:ext uri="{FF2B5EF4-FFF2-40B4-BE49-F238E27FC236}">
                <a16:creationId xmlns:a16="http://schemas.microsoft.com/office/drawing/2014/main" id="{A4AECCF8-6E30-A903-4AFC-69A53A12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9163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10798" y="1692000"/>
            <a:ext cx="6768001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25200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D829C67-1150-9B46-A667-47E580A580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8800" y="1160463"/>
            <a:ext cx="3240000" cy="493236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F7C87185-1DF8-598A-5675-47913465A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96D9AC96-F0AC-65E6-14EF-C54418552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8960FA9A-B6FB-C6E7-B57B-FBCDD897F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F77BA09-4DE9-CE1B-486E-11584998150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6EE74DE0-6C64-077C-FF09-430EBFA3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6767999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06150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0800" y="1692000"/>
            <a:ext cx="6768000" cy="44028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D829C67-1150-9B46-A667-47E580A580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8800" y="1159200"/>
            <a:ext cx="3240000" cy="23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82FD49A2-1B6F-D94C-8762-B34B87F8F5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8800" y="3733200"/>
            <a:ext cx="3240000" cy="23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3C12D023-FB44-03AC-83E7-CB078B33E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61F16BEB-59AB-907F-B510-BFC254383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5F26C533-1CE4-A435-D95E-065DAC51E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67308EBF-B3E7-8AA8-6A07-E3789E9E86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F57E9BF5-26C1-B273-26B0-DA7ED17A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67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4247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0800" y="1692000"/>
            <a:ext cx="5094000" cy="4404425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F515033-1025-CBFF-C7D5-F2F0654E6581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84800" y="1159200"/>
            <a:ext cx="5094000" cy="235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5DE121F4-EB7F-4B2F-793A-916FB8CE85E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184800" y="3733200"/>
            <a:ext cx="5094000" cy="235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F3F44E2E-7A8D-CC94-D5C7-F3AC2DACC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FFE3870A-455C-0690-45A6-0CE00350E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1D9D9A56-105C-4F42-A8C0-7F3C8E4A9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8EC1A79-581F-830A-2738-12A70027A1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7F0DF5F4-6D23-CE14-343A-69C14F11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5094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4575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960B25C-E79C-6D42-A862-4DF08ABC2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0800" y="1692000"/>
            <a:ext cx="5094000" cy="208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B88B6645-8BBD-7448-A4B7-79E7EF86F6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184800" y="1692000"/>
            <a:ext cx="5094000" cy="208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93C1E32A-1D11-BC4C-A04A-1F50931D25B6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910800" y="4004825"/>
            <a:ext cx="5094000" cy="208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7142C0A4-96F9-B745-AA2B-D56EC002372A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84800" y="4004825"/>
            <a:ext cx="5094000" cy="2088000"/>
          </a:xfrm>
          <a:prstGeom prst="rect">
            <a:avLst/>
          </a:prstGeom>
        </p:spPr>
        <p:txBody>
          <a:bodyPr>
            <a:noAutofit/>
          </a:bodyPr>
          <a:lstStyle>
            <a:lvl1pPr marL="250825" indent="-2508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3238" indent="-250825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756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08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260000" indent="-252000">
              <a:tabLst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15">
            <a:extLst>
              <a:ext uri="{FF2B5EF4-FFF2-40B4-BE49-F238E27FC236}">
                <a16:creationId xmlns:a16="http://schemas.microsoft.com/office/drawing/2014/main" id="{35279CD3-981B-0623-CD4D-42F597E00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17">
            <a:extLst>
              <a:ext uri="{FF2B5EF4-FFF2-40B4-BE49-F238E27FC236}">
                <a16:creationId xmlns:a16="http://schemas.microsoft.com/office/drawing/2014/main" id="{A42675CC-1FAD-214C-F024-180D8C173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FD4618D-A656-10DD-5B49-611F79929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B69265C-68A9-89C9-2C73-7CB3D64496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8800" y="308323"/>
            <a:ext cx="1980000" cy="431801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Optional Zweitlogo</a:t>
            </a:r>
          </a:p>
        </p:txBody>
      </p:sp>
      <p:sp>
        <p:nvSpPr>
          <p:cNvPr id="2" name="Titelplatzhalter 6">
            <a:extLst>
              <a:ext uri="{FF2B5EF4-FFF2-40B4-BE49-F238E27FC236}">
                <a16:creationId xmlns:a16="http://schemas.microsoft.com/office/drawing/2014/main" id="{D44E3724-D913-A793-AB45-486E29966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91467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489058C-2F4E-6974-B890-DDF4BEC71C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5300" y="2161234"/>
            <a:ext cx="7361399" cy="25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1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8">
            <a:extLst>
              <a:ext uri="{FF2B5EF4-FFF2-40B4-BE49-F238E27FC236}">
                <a16:creationId xmlns:a16="http://schemas.microsoft.com/office/drawing/2014/main" id="{AFD842AF-E3D8-DB4A-9047-7BA9916E8A22}"/>
              </a:ext>
            </a:extLst>
          </p:cNvPr>
          <p:cNvCxnSpPr>
            <a:cxnSpLocks/>
          </p:cNvCxnSpPr>
          <p:nvPr userDrawn="1"/>
        </p:nvCxnSpPr>
        <p:spPr>
          <a:xfrm>
            <a:off x="0" y="6311099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2A83FE5-535E-5D45-A691-0631B6E899E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98552"/>
            <a:ext cx="2743200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A4EE746-8BC1-BA49-AD8A-B5076008CB3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52289" y="146927"/>
            <a:ext cx="2169506" cy="747256"/>
          </a:xfrm>
          <a:prstGeom prst="rect">
            <a:avLst/>
          </a:prstGeom>
        </p:spPr>
      </p:pic>
      <p:sp>
        <p:nvSpPr>
          <p:cNvPr id="7" name="Titelplatzhalter 6">
            <a:extLst>
              <a:ext uri="{FF2B5EF4-FFF2-40B4-BE49-F238E27FC236}">
                <a16:creationId xmlns:a16="http://schemas.microsoft.com/office/drawing/2014/main" id="{9A0870FE-E73E-3B22-06B7-02F1F0FA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080000"/>
            <a:ext cx="10368000" cy="4932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4C5A258-410A-FF70-8D51-019ED5278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800" y="1692000"/>
            <a:ext cx="10368000" cy="4402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A56E45D3-4EA6-BB87-162E-983C54B7A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64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D1FD08-1291-5F48-BDD4-4AC8CAAAD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4D9597D3-749E-D7BA-F4C5-65CE23AE8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4800" y="6408000"/>
            <a:ext cx="756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469AC0-D4CF-501E-ADD3-39A186263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0800" y="6408000"/>
            <a:ext cx="131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T. Monat JJJJ</a:t>
            </a:r>
          </a:p>
        </p:txBody>
      </p:sp>
    </p:spTree>
    <p:extLst>
      <p:ext uri="{BB962C8B-B14F-4D97-AF65-F5344CB8AC3E}">
        <p14:creationId xmlns:p14="http://schemas.microsoft.com/office/powerpoint/2010/main" val="214596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2" r:id="rId4"/>
    <p:sldLayoutId id="2147483660" r:id="rId5"/>
    <p:sldLayoutId id="2147483661" r:id="rId6"/>
    <p:sldLayoutId id="2147483664" r:id="rId7"/>
    <p:sldLayoutId id="2147483663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50825" indent="-250825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06475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260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187" userDrawn="1">
          <p15:clr>
            <a:srgbClr val="F26B43"/>
          </p15:clr>
        </p15:guide>
        <p15:guide id="5" pos="574" userDrawn="1">
          <p15:clr>
            <a:srgbClr val="F26B43"/>
          </p15:clr>
        </p15:guide>
        <p15:guide id="7" pos="7106" userDrawn="1">
          <p15:clr>
            <a:srgbClr val="F26B43"/>
          </p15:clr>
        </p15:guide>
        <p15:guide id="8" orient="horz" pos="731" userDrawn="1">
          <p15:clr>
            <a:srgbClr val="F26B43"/>
          </p15:clr>
        </p15:guide>
        <p15:guide id="9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berjen@uni-trier.d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Metadata_Management/035Browse_and_Search/010Browsing_Bibliographic_Headings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wb.bsz-bw.de/DB=2.104/SET=1/TTL=1/PRS=DEFAULT/NX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Ein Bild, das Himmel, draußen enthält.&#10;&#10;Automatisch generierte Beschreibung">
            <a:extLst>
              <a:ext uri="{FF2B5EF4-FFF2-40B4-BE49-F238E27FC236}">
                <a16:creationId xmlns:a16="http://schemas.microsoft.com/office/drawing/2014/main" id="{67D57E68-4110-A3A4-F066-6206F6315B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840" t="35833" r="4840" b="21057"/>
          <a:stretch/>
        </p:blipFill>
        <p:spPr>
          <a:xfrm>
            <a:off x="-1" y="1160463"/>
            <a:ext cx="12193200" cy="3886079"/>
          </a:xfr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86E666F-D02B-E665-D8B8-BEE395BD3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47259"/>
            <a:ext cx="12193199" cy="915398"/>
          </a:xfrm>
        </p:spPr>
        <p:txBody>
          <a:bodyPr/>
          <a:lstStyle/>
          <a:p>
            <a:r>
              <a:rPr lang="de-DE" dirty="0"/>
              <a:t>Diskussionsrunde DACHELA 2023</a:t>
            </a:r>
            <a:br>
              <a:rPr lang="de-DE" dirty="0"/>
            </a:br>
            <a:r>
              <a:rPr lang="de-DE" sz="1200" dirty="0"/>
              <a:t>Jens Weber – Universitätsbibliothek Trier – </a:t>
            </a:r>
            <a:r>
              <a:rPr lang="de-DE" sz="1200" dirty="0">
                <a:hlinkClick r:id="rId3"/>
              </a:rPr>
              <a:t>weberjen@uni-trier.de</a:t>
            </a:r>
            <a:r>
              <a:rPr lang="de-DE" sz="1200" dirty="0"/>
              <a:t>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B73E79-99CF-906F-32E1-48D6A277A7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RSWK-Schlagwörter in Primo VE</a:t>
            </a:r>
          </a:p>
        </p:txBody>
      </p:sp>
    </p:spTree>
    <p:extLst>
      <p:ext uri="{BB962C8B-B14F-4D97-AF65-F5344CB8AC3E}">
        <p14:creationId xmlns:p14="http://schemas.microsoft.com/office/powerpoint/2010/main" val="415266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C6652-6AD7-D66A-C909-EF3F2F81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Diskussionsgrundlage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F81299-CFEF-ADE8-4C2E-126DE7B1F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0D1265-6C39-0A42-B1EC-67487B0E7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CBC14039-E2D9-A498-1B2D-E130A8352C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04.10.2023</a:t>
            </a:r>
          </a:p>
        </p:txBody>
      </p:sp>
      <p:sp>
        <p:nvSpPr>
          <p:cNvPr id="8" name="Balken14">
            <a:extLst>
              <a:ext uri="{FF2B5EF4-FFF2-40B4-BE49-F238E27FC236}">
                <a16:creationId xmlns:a16="http://schemas.microsoft.com/office/drawing/2014/main" id="{F482EFBC-4EEE-D32B-1A87-C9396DC7AB3D}"/>
              </a:ext>
            </a:extLst>
          </p:cNvPr>
          <p:cNvSpPr/>
          <p:nvPr/>
        </p:nvSpPr>
        <p:spPr>
          <a:xfrm>
            <a:off x="0" y="6311900"/>
            <a:ext cx="97536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25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E4D373-593A-F23D-EC21-9A09D8504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Dachela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Erster Schritt ist eben diese Diskussionsrunde</a:t>
            </a:r>
            <a:br>
              <a:rPr lang="de-DE" dirty="0"/>
            </a:br>
            <a:endParaRPr lang="de-DE" dirty="0"/>
          </a:p>
          <a:p>
            <a:r>
              <a:rPr lang="de-DE" dirty="0"/>
              <a:t>Cases bei Ex Libris</a:t>
            </a:r>
          </a:p>
          <a:p>
            <a:pPr lvl="1"/>
            <a:r>
              <a:rPr lang="de-DE" dirty="0"/>
              <a:t>Gemeinsam oder jede Institution einzeln?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Idea</a:t>
            </a:r>
            <a:r>
              <a:rPr lang="de-DE" dirty="0"/>
              <a:t> Exchange, NERS Request</a:t>
            </a:r>
          </a:p>
          <a:p>
            <a:pPr lvl="1"/>
            <a:r>
              <a:rPr lang="de-DE" dirty="0"/>
              <a:t>Schlechte Chance auf Erfolg, da nur der deutschsprachige Raum betroffen ist</a:t>
            </a:r>
            <a:br>
              <a:rPr lang="de-DE" dirty="0"/>
            </a:br>
            <a:endParaRPr lang="de-DE" dirty="0"/>
          </a:p>
          <a:p>
            <a:r>
              <a:rPr lang="de-DE" dirty="0"/>
              <a:t>Customer Care Calls</a:t>
            </a:r>
          </a:p>
          <a:p>
            <a:pPr lvl="1"/>
            <a:r>
              <a:rPr lang="de-DE" dirty="0"/>
              <a:t>Wie sind Ihre Erfahrungen hiermit?</a:t>
            </a:r>
            <a:br>
              <a:rPr lang="de-DE" dirty="0"/>
            </a:br>
            <a:endParaRPr lang="de-DE" dirty="0"/>
          </a:p>
          <a:p>
            <a:r>
              <a:rPr lang="de-DE" dirty="0"/>
              <a:t>Weitere Ideen gerne vorbringen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5AE803-BAD1-57B4-4827-32D084675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3E2FBE-FEAD-90D4-29BA-8877FEB58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2. Diskussionsgrundlage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3C9B787-67EA-2BBF-7319-C8E4EFDF7A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04.10.2023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A0FD60-51D8-E09A-EC9C-831BBE01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Weg(e) zur Lösung</a:t>
            </a:r>
          </a:p>
        </p:txBody>
      </p:sp>
      <p:sp>
        <p:nvSpPr>
          <p:cNvPr id="8" name="Balken16">
            <a:extLst>
              <a:ext uri="{FF2B5EF4-FFF2-40B4-BE49-F238E27FC236}">
                <a16:creationId xmlns:a16="http://schemas.microsoft.com/office/drawing/2014/main" id="{128DB593-A406-F732-2468-E2C9B222C334}"/>
              </a:ext>
            </a:extLst>
          </p:cNvPr>
          <p:cNvSpPr/>
          <p:nvPr/>
        </p:nvSpPr>
        <p:spPr>
          <a:xfrm>
            <a:off x="0" y="6311900"/>
            <a:ext cx="113792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629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lken17">
            <a:extLst>
              <a:ext uri="{FF2B5EF4-FFF2-40B4-BE49-F238E27FC236}">
                <a16:creationId xmlns:a16="http://schemas.microsoft.com/office/drawing/2014/main" id="{2D02C5F2-279D-C691-2162-EA4ADCAA0D43}"/>
              </a:ext>
            </a:extLst>
          </p:cNvPr>
          <p:cNvSpPr/>
          <p:nvPr/>
        </p:nvSpPr>
        <p:spPr>
          <a:xfrm>
            <a:off x="0" y="6311900"/>
            <a:ext cx="121920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5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0FF9DF6-3729-1305-DA01-E209117791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Problembeschreibung</a:t>
            </a:r>
            <a:br>
              <a:rPr lang="de-DE" dirty="0"/>
            </a:b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Diskussionsgrundlage</a:t>
            </a:r>
            <a:br>
              <a:rPr lang="de-DE" dirty="0"/>
            </a:b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Offene Diskussion über Vorgehensweise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C25F0F-978D-DBF7-7FBF-8699446F4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8" name="Datumsplatzhalter 27">
            <a:extLst>
              <a:ext uri="{FF2B5EF4-FFF2-40B4-BE49-F238E27FC236}">
                <a16:creationId xmlns:a16="http://schemas.microsoft.com/office/drawing/2014/main" id="{D7F6F319-C9C0-E3A4-6FA1-EA0B80C854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04.10.2023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BA3A94F-6D28-55CA-EBC5-554CC2A7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CB1568B3-47E9-8CB8-55C5-41B131B615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91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F0447-954E-5C41-D1E8-873212DB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Ausgangslage / Problembeschreibung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27CC80-AE82-D281-89E9-67DA89DCC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B2CBFF-93D3-219B-B257-6BFFE465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8ABA5794-E521-0B90-9FFC-BBF87A8380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04.10.2023</a:t>
            </a:r>
          </a:p>
        </p:txBody>
      </p:sp>
      <p:sp>
        <p:nvSpPr>
          <p:cNvPr id="3" name="Balken4">
            <a:extLst>
              <a:ext uri="{FF2B5EF4-FFF2-40B4-BE49-F238E27FC236}">
                <a16:creationId xmlns:a16="http://schemas.microsoft.com/office/drawing/2014/main" id="{32F55AE1-A943-6775-424B-E73057DFB003}"/>
              </a:ext>
            </a:extLst>
          </p:cNvPr>
          <p:cNvSpPr/>
          <p:nvPr/>
        </p:nvSpPr>
        <p:spPr>
          <a:xfrm>
            <a:off x="0" y="6311900"/>
            <a:ext cx="16256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51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4B31A4E-7968-C912-7BDF-36B9C9A82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Schon lange im Einsatz (seit 1986, im HBZ-Verbund seit 1988)</a:t>
            </a:r>
          </a:p>
          <a:p>
            <a:r>
              <a:rPr lang="de-DE" dirty="0"/>
              <a:t>Viel Arbeit und Zeit investiert</a:t>
            </a:r>
          </a:p>
          <a:p>
            <a:r>
              <a:rPr lang="de-DE" dirty="0"/>
              <a:t>Mit GND verknüpft (seit 2012</a:t>
            </a:r>
            <a:r>
              <a:rPr lang="de-DE"/>
              <a:t>, vorher SWD)</a:t>
            </a:r>
            <a:endParaRPr lang="de-DE" dirty="0"/>
          </a:p>
          <a:p>
            <a:r>
              <a:rPr lang="de-DE" dirty="0"/>
              <a:t>MAB-Felder 902, 907, …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  <a:p>
            <a:r>
              <a:rPr lang="de-DE" dirty="0"/>
              <a:t>MARC-Feld 689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924AE9-6CB7-D177-78E4-31BBC740D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2E5BEF-E1F9-62EC-6A03-3E82EC843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1. Ausgangslage / Problembeschreibung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C8E48A18-9B02-17BE-6314-F76520CAA9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04.10.2023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2FBE76-875C-C23D-7A2D-53D3728C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RSWK - Schlagwörter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1E54E5F-ACBB-DB9D-5408-F7CB81196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351109"/>
            <a:ext cx="4709568" cy="815411"/>
          </a:xfrm>
          <a:prstGeom prst="rect">
            <a:avLst/>
          </a:prstGeom>
        </p:spPr>
      </p:pic>
      <p:sp>
        <p:nvSpPr>
          <p:cNvPr id="8" name="Balken5">
            <a:extLst>
              <a:ext uri="{FF2B5EF4-FFF2-40B4-BE49-F238E27FC236}">
                <a16:creationId xmlns:a16="http://schemas.microsoft.com/office/drawing/2014/main" id="{806041DA-09F4-0721-FDB5-003D32995F14}"/>
              </a:ext>
            </a:extLst>
          </p:cNvPr>
          <p:cNvSpPr/>
          <p:nvPr/>
        </p:nvSpPr>
        <p:spPr>
          <a:xfrm>
            <a:off x="0" y="6311900"/>
            <a:ext cx="24384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02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ED5032A-815B-5E0A-7CD0-E758815EC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428" y="2339444"/>
            <a:ext cx="4309136" cy="3505880"/>
          </a:xfrm>
          <a:prstGeom prst="rect">
            <a:avLst/>
          </a:prstGeom>
        </p:spPr>
      </p:pic>
      <p:pic>
        <p:nvPicPr>
          <p:cNvPr id="13" name="Grafik 12" descr="Ein Bild, das Text, Schrift, Screenshot, weiß enthält.&#10;&#10;Automatisch generierte Beschreibung">
            <a:extLst>
              <a:ext uri="{FF2B5EF4-FFF2-40B4-BE49-F238E27FC236}">
                <a16:creationId xmlns:a16="http://schemas.microsoft.com/office/drawing/2014/main" id="{0CCD0054-5D60-236F-9265-001AC533F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76" y="2096805"/>
            <a:ext cx="5510787" cy="1041792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E4D373-593A-F23D-EC21-9A09D8504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Indexierung bzw. Suche und </a:t>
            </a:r>
            <a:r>
              <a:rPr lang="de-DE" dirty="0" err="1"/>
              <a:t>Facettierung</a:t>
            </a:r>
            <a:r>
              <a:rPr lang="de-DE" dirty="0"/>
              <a:t> nach RSWK-Schlagwörtern dank Normalisierungsregeln möglich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5AE803-BAD1-57B4-4827-32D084675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3E2FBE-FEAD-90D4-29BA-8877FEB58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1. Ausgangslage / Problembeschreibung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3C9B787-67EA-2BBF-7319-C8E4EFDF7A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04.10.2023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A0FD60-51D8-E09A-EC9C-831BBE01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Primo Classic</a:t>
            </a:r>
          </a:p>
        </p:txBody>
      </p:sp>
      <p:pic>
        <p:nvPicPr>
          <p:cNvPr id="17" name="Grafik 16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334241C0-1372-6714-1241-9821B0D2C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80" y="3087713"/>
            <a:ext cx="2007281" cy="2672153"/>
          </a:xfrm>
          <a:prstGeom prst="rect">
            <a:avLst/>
          </a:prstGeom>
        </p:spPr>
      </p:pic>
      <p:pic>
        <p:nvPicPr>
          <p:cNvPr id="7" name="Grafik 6" descr="Ein Bild, das Text, Screenshot, Schrift, Dokument enthält.&#10;&#10;Automatisch generierte Beschreibung">
            <a:extLst>
              <a:ext uri="{FF2B5EF4-FFF2-40B4-BE49-F238E27FC236}">
                <a16:creationId xmlns:a16="http://schemas.microsoft.com/office/drawing/2014/main" id="{DFABCEF0-E6A9-9434-49FB-0200802AD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476" y="2026824"/>
            <a:ext cx="7805910" cy="4227076"/>
          </a:xfrm>
          <a:prstGeom prst="rect">
            <a:avLst/>
          </a:prstGeom>
        </p:spPr>
      </p:pic>
      <p:sp>
        <p:nvSpPr>
          <p:cNvPr id="4" name="Balken6">
            <a:extLst>
              <a:ext uri="{FF2B5EF4-FFF2-40B4-BE49-F238E27FC236}">
                <a16:creationId xmlns:a16="http://schemas.microsoft.com/office/drawing/2014/main" id="{2A9AA069-610A-F1CE-7AA4-C6CEA4CD4826}"/>
              </a:ext>
            </a:extLst>
          </p:cNvPr>
          <p:cNvSpPr/>
          <p:nvPr/>
        </p:nvSpPr>
        <p:spPr>
          <a:xfrm>
            <a:off x="0" y="6311900"/>
            <a:ext cx="32512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1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E4D373-593A-F23D-EC21-9A09D8504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MARC-Feld 689 ist indexiert und kann durchsucht werden</a:t>
            </a:r>
            <a:br>
              <a:rPr lang="de-DE" dirty="0"/>
            </a:b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5AE803-BAD1-57B4-4827-32D084675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3E2FBE-FEAD-90D4-29BA-8877FEB58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1. Ausgangslage / Problembeschreibung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3C9B787-67EA-2BBF-7319-C8E4EFDF7A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04.10.2023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A0FD60-51D8-E09A-EC9C-831BBE01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ALMA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8541B48-126F-7A63-B79F-51EE4446C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002" y="2009535"/>
            <a:ext cx="5071537" cy="3768465"/>
          </a:xfrm>
          <a:prstGeom prst="rect">
            <a:avLst/>
          </a:prstGeom>
        </p:spPr>
      </p:pic>
      <p:sp>
        <p:nvSpPr>
          <p:cNvPr id="7" name="Balken7">
            <a:extLst>
              <a:ext uri="{FF2B5EF4-FFF2-40B4-BE49-F238E27FC236}">
                <a16:creationId xmlns:a16="http://schemas.microsoft.com/office/drawing/2014/main" id="{C7FE4AB8-B052-856A-08CE-4BCAFFCE7106}"/>
              </a:ext>
            </a:extLst>
          </p:cNvPr>
          <p:cNvSpPr/>
          <p:nvPr/>
        </p:nvSpPr>
        <p:spPr>
          <a:xfrm>
            <a:off x="0" y="6311900"/>
            <a:ext cx="40640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75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E4D373-593A-F23D-EC21-9A09D8504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MARC-Feld 689 ist nicht indexiert</a:t>
            </a:r>
          </a:p>
          <a:p>
            <a:pPr lvl="1"/>
            <a:r>
              <a:rPr lang="de-DE" dirty="0"/>
              <a:t>Keine Suche möglich</a:t>
            </a:r>
          </a:p>
          <a:p>
            <a:pPr lvl="1"/>
            <a:r>
              <a:rPr lang="de-DE" dirty="0"/>
              <a:t>Keine </a:t>
            </a:r>
            <a:r>
              <a:rPr lang="de-DE" dirty="0" err="1"/>
              <a:t>Facettierung</a:t>
            </a:r>
            <a:r>
              <a:rPr lang="de-DE" dirty="0"/>
              <a:t> möglich</a:t>
            </a:r>
          </a:p>
          <a:p>
            <a:pPr lvl="1"/>
            <a:r>
              <a:rPr lang="de-DE" dirty="0"/>
              <a:t>RSWK-Schlagwörter können in Details-Ansicht nur als Einzelschlagwörter (nicht Regelwerkkonform) dargestellt werden</a:t>
            </a:r>
          </a:p>
          <a:p>
            <a:r>
              <a:rPr lang="de-DE" dirty="0"/>
              <a:t>Lösung: MARC-Feld 689 in Primo VE ebenfalls indexieren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5AE803-BAD1-57B4-4827-32D084675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3E2FBE-FEAD-90D4-29BA-8877FEB58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1. Ausgangslage / Problembeschreibung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3C9B787-67EA-2BBF-7319-C8E4EFDF7A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04.10.2023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A0FD60-51D8-E09A-EC9C-831BBE01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Primo VE</a:t>
            </a:r>
          </a:p>
        </p:txBody>
      </p:sp>
      <p:sp>
        <p:nvSpPr>
          <p:cNvPr id="7" name="Balken7">
            <a:extLst>
              <a:ext uri="{FF2B5EF4-FFF2-40B4-BE49-F238E27FC236}">
                <a16:creationId xmlns:a16="http://schemas.microsoft.com/office/drawing/2014/main" id="{A98DB222-54C7-6DCF-5052-254E63100096}"/>
              </a:ext>
            </a:extLst>
          </p:cNvPr>
          <p:cNvSpPr/>
          <p:nvPr/>
        </p:nvSpPr>
        <p:spPr>
          <a:xfrm>
            <a:off x="0" y="6311900"/>
            <a:ext cx="40640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Ein Bild, das Text, Screenshot, Schrift, Dokument enthält.&#10;&#10;Automatisch generierte Beschreibung">
            <a:extLst>
              <a:ext uri="{FF2B5EF4-FFF2-40B4-BE49-F238E27FC236}">
                <a16:creationId xmlns:a16="http://schemas.microsoft.com/office/drawing/2014/main" id="{2C98F20E-3980-EAC9-4E73-0232C558C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90" y="3106689"/>
            <a:ext cx="5548722" cy="3114818"/>
          </a:xfrm>
          <a:prstGeom prst="rect">
            <a:avLst/>
          </a:prstGeom>
        </p:spPr>
      </p:pic>
      <p:pic>
        <p:nvPicPr>
          <p:cNvPr id="13" name="Grafik 12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6B062184-C706-C360-EEF0-89F79F573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890" y="2560893"/>
            <a:ext cx="2608745" cy="2914532"/>
          </a:xfrm>
          <a:prstGeom prst="rect">
            <a:avLst/>
          </a:prstGeom>
        </p:spPr>
      </p:pic>
      <p:pic>
        <p:nvPicPr>
          <p:cNvPr id="15" name="Grafik 14" descr="Ein Bild, das Text, Screenshot, Webseite, Software enthält.&#10;&#10;Automatisch generierte Beschreibung">
            <a:extLst>
              <a:ext uri="{FF2B5EF4-FFF2-40B4-BE49-F238E27FC236}">
                <a16:creationId xmlns:a16="http://schemas.microsoft.com/office/drawing/2014/main" id="{DB5F5B93-8B4C-3F70-A622-94D2898A4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329" y="2011334"/>
            <a:ext cx="6326250" cy="3114002"/>
          </a:xfrm>
          <a:prstGeom prst="rect">
            <a:avLst/>
          </a:prstGeom>
        </p:spPr>
      </p:pic>
      <p:sp>
        <p:nvSpPr>
          <p:cNvPr id="4" name="Balken8">
            <a:extLst>
              <a:ext uri="{FF2B5EF4-FFF2-40B4-BE49-F238E27FC236}">
                <a16:creationId xmlns:a16="http://schemas.microsoft.com/office/drawing/2014/main" id="{2FA72B15-A8FE-E11E-6A55-8BB95691D0AB}"/>
              </a:ext>
            </a:extLst>
          </p:cNvPr>
          <p:cNvSpPr/>
          <p:nvPr/>
        </p:nvSpPr>
        <p:spPr>
          <a:xfrm>
            <a:off x="0" y="6311900"/>
            <a:ext cx="48768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4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4B31A4E-7968-C912-7BDF-36B9C9A82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Indexsuche nutzt interessanterweise die RSWK-Schlagwörter (Ergebnis aus WAVE 3 Expert Corner Meeting)</a:t>
            </a:r>
          </a:p>
          <a:p>
            <a:r>
              <a:rPr lang="de-DE" dirty="0"/>
              <a:t>Nachforschungen durch Ex Libris Mitarbeiter ergaben, dass die Indexsuche den Alma-Index verwendet</a:t>
            </a:r>
          </a:p>
          <a:p>
            <a:r>
              <a:rPr lang="de-DE" dirty="0"/>
              <a:t>Es ist also durchaus möglich RSWK-Schlagwörter in Primo VE suchbar zu machen. Die </a:t>
            </a:r>
            <a:r>
              <a:rPr lang="de-DE" dirty="0">
                <a:hlinkClick r:id="rId2"/>
              </a:rPr>
              <a:t>Online-Hilfe </a:t>
            </a:r>
            <a:r>
              <a:rPr lang="de-DE" dirty="0"/>
              <a:t>belegt das ebenfalls</a:t>
            </a:r>
          </a:p>
          <a:p>
            <a:r>
              <a:rPr lang="de-DE" dirty="0"/>
              <a:t>Ein vollwerter Ersatz ist es aber nicht, vor allem auch wegen der fehlenden GND-Verknüpfung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924AE9-6CB7-D177-78E4-31BBC740D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2E5BEF-E1F9-62EC-6A03-3E82EC843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1. Ausgangslage / Problembeschreibung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C8E48A18-9B02-17BE-6314-F76520CAA9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04.10.2023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2FBE76-875C-C23D-7A2D-53D3728C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Primo VE Indexsuche</a:t>
            </a:r>
          </a:p>
        </p:txBody>
      </p:sp>
      <p:sp>
        <p:nvSpPr>
          <p:cNvPr id="10" name="Balken10">
            <a:extLst>
              <a:ext uri="{FF2B5EF4-FFF2-40B4-BE49-F238E27FC236}">
                <a16:creationId xmlns:a16="http://schemas.microsoft.com/office/drawing/2014/main" id="{2737F985-18C8-B233-9163-C2576C895907}"/>
              </a:ext>
            </a:extLst>
          </p:cNvPr>
          <p:cNvSpPr/>
          <p:nvPr/>
        </p:nvSpPr>
        <p:spPr>
          <a:xfrm>
            <a:off x="0" y="6311900"/>
            <a:ext cx="65024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72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4B31A4E-7968-C912-7BDF-36B9C9A82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Über eine Verknüpfung mit der GND kann bisher (Aleph -&gt; Publishing -&gt; Primo Classic) eine Synonymsuche durchgeführt werden</a:t>
            </a:r>
          </a:p>
          <a:p>
            <a:r>
              <a:rPr lang="de-DE" dirty="0"/>
              <a:t>Auch das scheint in Alma bereits möglich zu sein und muss auch für Primo VE ermöglicht werden</a:t>
            </a:r>
          </a:p>
          <a:p>
            <a:endParaRPr lang="de-DE" dirty="0"/>
          </a:p>
          <a:p>
            <a:r>
              <a:rPr lang="de-DE" dirty="0"/>
              <a:t>Link zum GND-Satz: </a:t>
            </a:r>
            <a:r>
              <a:rPr lang="de-DE" dirty="0">
                <a:hlinkClick r:id="rId2"/>
              </a:rPr>
              <a:t>https://swb.bsz-bw.de/DB=2.104/SET=1/TTL=1/PRS=DEFAULT/NXT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924AE9-6CB7-D177-78E4-31BBC740D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D1FD08-1291-5F48-BDD4-4AC8CAAADB1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2E5BEF-E1F9-62EC-6A03-3E82EC843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1. Ausgangslage / Problembeschreibung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C8E48A18-9B02-17BE-6314-F76520CAA9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04.10.2023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2FBE76-875C-C23D-7A2D-53D3728C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GND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B05236E-F21C-8BEE-F84C-2EAC2E8EC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00" y="3364259"/>
            <a:ext cx="4019550" cy="4857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F756DA1-3386-3D49-48BB-D8EE4A2D2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850" y="872623"/>
            <a:ext cx="5314950" cy="4905375"/>
          </a:xfrm>
          <a:prstGeom prst="rect">
            <a:avLst/>
          </a:prstGeom>
        </p:spPr>
      </p:pic>
      <p:sp>
        <p:nvSpPr>
          <p:cNvPr id="11" name="Balken12">
            <a:extLst>
              <a:ext uri="{FF2B5EF4-FFF2-40B4-BE49-F238E27FC236}">
                <a16:creationId xmlns:a16="http://schemas.microsoft.com/office/drawing/2014/main" id="{8CCBEA2C-AAD6-4109-22BE-3723306D2EB6}"/>
              </a:ext>
            </a:extLst>
          </p:cNvPr>
          <p:cNvSpPr/>
          <p:nvPr/>
        </p:nvSpPr>
        <p:spPr>
          <a:xfrm>
            <a:off x="0" y="6311900"/>
            <a:ext cx="8128000" cy="38100"/>
          </a:xfrm>
          <a:prstGeom prst="rect">
            <a:avLst/>
          </a:prstGeom>
          <a:solidFill>
            <a:srgbClr val="007AC3"/>
          </a:solidFill>
          <a:ln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0CFB29-1558-B835-BE4A-74C2F9C65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300" y="1696613"/>
            <a:ext cx="74676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ogo">
  <a:themeElements>
    <a:clrScheme name="UT-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9C3"/>
      </a:accent1>
      <a:accent2>
        <a:srgbClr val="6ABEA3"/>
      </a:accent2>
      <a:accent3>
        <a:srgbClr val="A5A5A5"/>
      </a:accent3>
      <a:accent4>
        <a:srgbClr val="D39C0A"/>
      </a:accent4>
      <a:accent5>
        <a:srgbClr val="C0412B"/>
      </a:accent5>
      <a:accent6>
        <a:srgbClr val="8968AA"/>
      </a:accent6>
      <a:hlink>
        <a:srgbClr val="0079C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rIns="0" rtlCol="0">
        <a:spAutoFit/>
      </a:bodyPr>
      <a:lstStyle>
        <a:defPPr algn="l">
          <a:defRPr sz="1600" dirty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0" id="{D1DA2782-C991-BE46-AE18-6F233DDB794A}" vid="{E0F64030-D1DA-0249-96FB-380D8FEE0CA4}"/>
    </a:ext>
  </a:extLst>
</a:theme>
</file>

<file path=ppt/theme/theme2.xml><?xml version="1.0" encoding="utf-8"?>
<a:theme xmlns:a="http://schemas.openxmlformats.org/drawingml/2006/main" name="Universität Trier">
  <a:themeElements>
    <a:clrScheme name="UT-Farb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9C3"/>
      </a:accent1>
      <a:accent2>
        <a:srgbClr val="6ABEA3"/>
      </a:accent2>
      <a:accent3>
        <a:srgbClr val="A5A5A5"/>
      </a:accent3>
      <a:accent4>
        <a:srgbClr val="D39C0A"/>
      </a:accent4>
      <a:accent5>
        <a:srgbClr val="C0412B"/>
      </a:accent5>
      <a:accent6>
        <a:srgbClr val="8968AA"/>
      </a:accent6>
      <a:hlink>
        <a:srgbClr val="0079C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Ins="0" bIns="46800" rtlCol="0">
        <a:spAutoFit/>
      </a:bodyPr>
      <a:lstStyle>
        <a:defPPr algn="l">
          <a:defRPr sz="1600" dirty="0" err="1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0" id="{D1DA2782-C991-BE46-AE18-6F233DDB794A}" vid="{C7303934-E212-624B-9409-D172F8208C1F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Praesentationsvorlage_UT(1)</Template>
  <TotalTime>0</TotalTime>
  <Words>383</Words>
  <Application>Microsoft Office PowerPoint</Application>
  <PresentationFormat>Breitbild</PresentationFormat>
  <Paragraphs>72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</vt:lpstr>
      <vt:lpstr>Logo</vt:lpstr>
      <vt:lpstr>Universität Trier</vt:lpstr>
      <vt:lpstr>RSWK-Schlagwörter in Primo VE</vt:lpstr>
      <vt:lpstr>Inhalt</vt:lpstr>
      <vt:lpstr>1. Ausgangslage / Problembeschreibung</vt:lpstr>
      <vt:lpstr>RSWK - Schlagwörter</vt:lpstr>
      <vt:lpstr>Primo Classic</vt:lpstr>
      <vt:lpstr>ALMA</vt:lpstr>
      <vt:lpstr>Primo VE</vt:lpstr>
      <vt:lpstr>Primo VE Indexsuche</vt:lpstr>
      <vt:lpstr>GND</vt:lpstr>
      <vt:lpstr>2. Diskussionsgrundlage</vt:lpstr>
      <vt:lpstr>Weg(e) zur Lösung</vt:lpstr>
      <vt:lpstr>PowerPoint-Präsentation</vt:lpstr>
    </vt:vector>
  </TitlesOfParts>
  <Company>Uni Trier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RSWK-Schlagwörter in Primo VE</dc:title>
  <dc:creator>Weber, Jens</dc:creator>
  <cp:lastModifiedBy>Weber, Jens</cp:lastModifiedBy>
  <cp:revision>30</cp:revision>
  <cp:lastPrinted>2021-11-11T12:40:08Z</cp:lastPrinted>
  <dcterms:created xsi:type="dcterms:W3CDTF">2023-07-03T07:39:47Z</dcterms:created>
  <dcterms:modified xsi:type="dcterms:W3CDTF">2023-09-20T14:26:33Z</dcterms:modified>
</cp:coreProperties>
</file>