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81">
          <p15:clr>
            <a:srgbClr val="A4A3A4"/>
          </p15:clr>
        </p15:guide>
        <p15:guide id="2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474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5" autoAdjust="0"/>
    <p:restoredTop sz="94660"/>
  </p:normalViewPr>
  <p:slideViewPr>
    <p:cSldViewPr showGuides="1">
      <p:cViewPr>
        <p:scale>
          <a:sx n="100" d="100"/>
          <a:sy n="100" d="100"/>
        </p:scale>
        <p:origin x="-1620" y="-432"/>
      </p:cViewPr>
      <p:guideLst>
        <p:guide orient="horz" pos="38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8BDB6-29E9-4916-BB5D-81E02EC760C4}" type="datetimeFigureOut">
              <a:rPr lang="de-DE" smtClean="0"/>
              <a:t>23.06.2017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B9D51-0986-46D5-9BE4-022CEB3C83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282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3568" y="2060848"/>
            <a:ext cx="7989888" cy="1152128"/>
          </a:xfrm>
        </p:spPr>
        <p:txBody>
          <a:bodyPr anchor="ctr" anchorCtr="0"/>
          <a:lstStyle>
            <a:lvl1pPr algn="ctr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 max. 2-zeilig, zentriert 36pt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683568" y="3886200"/>
            <a:ext cx="7992120" cy="1415008"/>
          </a:xfrm>
        </p:spPr>
        <p:txBody>
          <a:bodyPr anchor="ctr" anchorCtr="0">
            <a:normAutofit/>
          </a:bodyPr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de-DE" sz="2800" b="0" cap="none" baseline="0" dirty="0">
                <a:solidFill>
                  <a:srgbClr val="4D4D4D"/>
                </a:solidFill>
                <a:latin typeface="+mn-lt"/>
                <a:ea typeface="ＭＳ Ｐゴシック" pitchFamily="34" charset="-128"/>
                <a:cs typeface="ＭＳ Ｐゴシック" pitchFamily="-65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Untertitel max. 3-zeilig, zentriert. 28 </a:t>
            </a:r>
            <a:r>
              <a:rPr lang="de-DE" dirty="0" err="1" smtClean="0"/>
              <a:t>pt</a:t>
            </a:r>
            <a:r>
              <a:rPr lang="de-DE" dirty="0" smtClean="0"/>
              <a:t>, </a:t>
            </a:r>
          </a:p>
          <a:p>
            <a:r>
              <a:rPr lang="de-DE" dirty="0" smtClean="0"/>
              <a:t>feste Fußzeile. </a:t>
            </a:r>
            <a:endParaRPr lang="de-DE" dirty="0"/>
          </a:p>
        </p:txBody>
      </p:sp>
      <p:pic>
        <p:nvPicPr>
          <p:cNvPr id="7" name="Grafik 14" descr="schrif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661"/>
          <a:stretch>
            <a:fillRect/>
          </a:stretch>
        </p:blipFill>
        <p:spPr bwMode="auto">
          <a:xfrm>
            <a:off x="3132138" y="6423025"/>
            <a:ext cx="5616575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095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 und 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Vielen Dank für ihre Aufmerksamkeit!</a:t>
            </a:r>
          </a:p>
        </p:txBody>
      </p:sp>
      <p:sp>
        <p:nvSpPr>
          <p:cNvPr id="24" name="Bildplatzhalter 23"/>
          <p:cNvSpPr>
            <a:spLocks noGrp="1"/>
          </p:cNvSpPr>
          <p:nvPr>
            <p:ph type="pic" sz="quarter" idx="13" hasCustomPrompt="1"/>
          </p:nvPr>
        </p:nvSpPr>
        <p:spPr>
          <a:xfrm>
            <a:off x="467544" y="1557338"/>
            <a:ext cx="4032448" cy="4247926"/>
          </a:xfrm>
        </p:spPr>
        <p:txBody>
          <a:bodyPr>
            <a:normAutofit/>
          </a:bodyPr>
          <a:lstStyle>
            <a:lvl1pPr>
              <a:defRPr lang="de-DE" sz="2400" kern="1200" baseline="0" dirty="0" smtClean="0">
                <a:solidFill>
                  <a:srgbClr val="4D4D4D"/>
                </a:solidFill>
                <a:latin typeface="+mn-lt"/>
                <a:ea typeface="ＭＳ Ｐゴシック" pitchFamily="34" charset="-128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de-DE" dirty="0" smtClean="0"/>
              <a:t>Bild der UB. Bitte Bildnachweis nicht vergessen.</a:t>
            </a:r>
            <a:endParaRPr lang="de-DE" dirty="0"/>
          </a:p>
        </p:txBody>
      </p:sp>
      <p:sp>
        <p:nvSpPr>
          <p:cNvPr id="27" name="Inhaltsplatzhalter 2"/>
          <p:cNvSpPr>
            <a:spLocks noGrp="1"/>
          </p:cNvSpPr>
          <p:nvPr>
            <p:ph idx="14" hasCustomPrompt="1"/>
          </p:nvPr>
        </p:nvSpPr>
        <p:spPr>
          <a:xfrm>
            <a:off x="467544" y="5866481"/>
            <a:ext cx="4032448" cy="298823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  <a:lvl2pPr>
              <a:buFontTx/>
              <a:buNone/>
              <a:defRPr sz="1700">
                <a:solidFill>
                  <a:srgbClr val="00376C"/>
                </a:solidFill>
              </a:defRPr>
            </a:lvl2pPr>
            <a:lvl3pPr>
              <a:buFontTx/>
              <a:buNone/>
              <a:defRPr sz="1700">
                <a:solidFill>
                  <a:srgbClr val="00376C"/>
                </a:solidFill>
              </a:defRPr>
            </a:lvl3pPr>
            <a:lvl4pPr>
              <a:buFontTx/>
              <a:buNone/>
              <a:defRPr sz="1700">
                <a:solidFill>
                  <a:srgbClr val="00376C"/>
                </a:solidFill>
              </a:defRPr>
            </a:lvl4pPr>
            <a:lvl5pPr>
              <a:buFontTx/>
              <a:buNone/>
              <a:defRPr sz="1700">
                <a:solidFill>
                  <a:srgbClr val="00376C"/>
                </a:solidFill>
              </a:defRPr>
            </a:lvl5pPr>
          </a:lstStyle>
          <a:p>
            <a:pPr lvl="0"/>
            <a:r>
              <a:rPr lang="de-DE" dirty="0" smtClean="0"/>
              <a:t>Bildnachweis</a:t>
            </a:r>
          </a:p>
        </p:txBody>
      </p:sp>
      <p:sp>
        <p:nvSpPr>
          <p:cNvPr id="33" name="Textplatzhalter 32"/>
          <p:cNvSpPr>
            <a:spLocks noGrp="1"/>
          </p:cNvSpPr>
          <p:nvPr>
            <p:ph type="body" sz="quarter" idx="16" hasCustomPrompt="1"/>
          </p:nvPr>
        </p:nvSpPr>
        <p:spPr>
          <a:xfrm>
            <a:off x="4644008" y="1557338"/>
            <a:ext cx="4031680" cy="4607966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de-DE" dirty="0" smtClean="0"/>
              <a:t>Bitte Kontaktdaten der UB etc. eintragen.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4408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69081" y="1556792"/>
            <a:ext cx="8206607" cy="4608512"/>
          </a:xfr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90488" algn="l"/>
              </a:tabLst>
              <a:defRPr lang="de-DE" sz="2000" kern="1200" baseline="0" dirty="0" smtClean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  <a:defRPr sz="1800"/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 sz="1600"/>
            </a:lvl3pPr>
            <a:lvl4pPr marL="1600200" indent="-228600"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  <a:defRPr sz="1400"/>
            </a:lvl4pPr>
            <a:lvl5pPr>
              <a:spcBef>
                <a:spcPts val="300"/>
              </a:spcBef>
              <a:spcAft>
                <a:spcPts val="600"/>
              </a:spcAft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Text (max. 20pt). Fußzeile bitte für alle Folien unter Einfügen/Kopf- und Fußzeile ergänzen und auf für alle Folien übernehmen klicken. Mit Klick auf Folie in der Ansicht links kann Layout zugewiesen werden.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Erste Ebene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>
            <a:off x="457200" y="333373"/>
            <a:ext cx="7067128" cy="1079501"/>
          </a:xfrm>
        </p:spPr>
        <p:txBody>
          <a:bodyPr/>
          <a:lstStyle/>
          <a:p>
            <a:r>
              <a:rPr lang="de-DE" dirty="0" smtClean="0"/>
              <a:t>Titel, 28pt. </a:t>
            </a:r>
            <a:br>
              <a:rPr lang="de-DE" dirty="0" smtClean="0"/>
            </a:br>
            <a:r>
              <a:rPr lang="de-DE" dirty="0" smtClean="0"/>
              <a:t>Maximal 2-zeilig</a:t>
            </a:r>
            <a:endParaRPr lang="de-DE" dirty="0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4"/>
          </p:nvPr>
        </p:nvSpPr>
        <p:spPr>
          <a:xfrm>
            <a:off x="1403648" y="6367463"/>
            <a:ext cx="1152128" cy="501650"/>
          </a:xfrm>
        </p:spPr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5"/>
          </p:nvPr>
        </p:nvSpPr>
        <p:spPr>
          <a:xfrm>
            <a:off x="2627784" y="6356350"/>
            <a:ext cx="5760640" cy="501650"/>
          </a:xfrm>
        </p:spPr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3786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8313" y="1556792"/>
            <a:ext cx="8207375" cy="460851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Font typeface="Arial" panose="020B0604020202020204" pitchFamily="34" charset="0"/>
              <a:buNone/>
              <a:defRPr lang="de-DE" sz="2000" kern="1200" baseline="0" dirty="0" smtClean="0">
                <a:solidFill>
                  <a:srgbClr val="4D4D4D"/>
                </a:solidFill>
                <a:latin typeface="+mj-lt"/>
                <a:ea typeface="ＭＳ Ｐゴシック" pitchFamily="34" charset="-128"/>
                <a:cs typeface="+mn-cs"/>
              </a:defRPr>
            </a:lvl1pPr>
            <a:lvl2pPr marL="742950" indent="-285750">
              <a:spcBef>
                <a:spcPts val="600"/>
              </a:spcBef>
              <a:buFont typeface="Symbol" panose="05050102010706020507" pitchFamily="18" charset="2"/>
              <a:buChar char="-"/>
              <a:defRPr sz="1800"/>
            </a:lvl2pPr>
            <a:lvl3pPr marL="1257300" indent="-342900"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3pPr>
            <a:lvl4pPr marL="1600200" indent="-228600">
              <a:spcBef>
                <a:spcPts val="600"/>
              </a:spcBef>
              <a:buFont typeface="Courier New" panose="02070309020205020404" pitchFamily="49" charset="0"/>
              <a:buChar char="o"/>
              <a:defRPr sz="1400"/>
            </a:lvl4pPr>
            <a:lvl5pPr>
              <a:defRPr sz="2000"/>
            </a:lvl5pPr>
          </a:lstStyle>
          <a:p>
            <a:pPr lvl="0"/>
            <a:r>
              <a:rPr lang="de-DE" dirty="0" smtClean="0"/>
              <a:t>Text (max. 20pt). Zum Einfügen von Tabellen etc. bitte auf die Symbole klicken.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Titel, 28pt. </a:t>
            </a:r>
            <a:br>
              <a:rPr lang="de-DE" dirty="0" smtClean="0"/>
            </a:br>
            <a:r>
              <a:rPr lang="de-DE" dirty="0" smtClean="0"/>
              <a:t>Maximal 2-zeilig</a:t>
            </a: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1021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mit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473742" y="1557339"/>
            <a:ext cx="8201946" cy="43199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381945" indent="0">
              <a:buNone/>
              <a:defRPr sz="2300"/>
            </a:lvl2pPr>
            <a:lvl3pPr marL="763890" indent="0">
              <a:buNone/>
              <a:defRPr sz="2000"/>
            </a:lvl3pPr>
            <a:lvl4pPr marL="1145835" indent="0">
              <a:buNone/>
              <a:defRPr sz="1700"/>
            </a:lvl4pPr>
            <a:lvl5pPr marL="1527780" indent="0">
              <a:buNone/>
              <a:defRPr sz="1700"/>
            </a:lvl5pPr>
            <a:lvl6pPr marL="1909724" indent="0">
              <a:buNone/>
              <a:defRPr sz="1700"/>
            </a:lvl6pPr>
            <a:lvl7pPr marL="2291669" indent="0">
              <a:buNone/>
              <a:defRPr sz="1700"/>
            </a:lvl7pPr>
            <a:lvl8pPr marL="2673614" indent="0">
              <a:buNone/>
              <a:defRPr sz="1700"/>
            </a:lvl8pPr>
            <a:lvl9pPr marL="3055559" indent="0">
              <a:buNone/>
              <a:defRPr sz="1700"/>
            </a:lvl9pPr>
          </a:lstStyle>
          <a:p>
            <a:pPr lvl="0"/>
            <a:r>
              <a:rPr lang="de-DE" noProof="0" dirty="0" smtClean="0"/>
              <a:t>Nur Bild, keine Schrift. Einfügen eines Bildes durch Klick auf Symbol. Bitte unbedingt Bildnachweis unten Links angeben.</a:t>
            </a:r>
            <a:endParaRPr lang="de-DE" noProof="0" dirty="0"/>
          </a:p>
        </p:txBody>
      </p:sp>
      <p:sp>
        <p:nvSpPr>
          <p:cNvPr id="11" name="Inhaltsplatzhalter 2"/>
          <p:cNvSpPr>
            <a:spLocks noGrp="1"/>
          </p:cNvSpPr>
          <p:nvPr>
            <p:ph idx="13" hasCustomPrompt="1"/>
          </p:nvPr>
        </p:nvSpPr>
        <p:spPr>
          <a:xfrm>
            <a:off x="457734" y="5949280"/>
            <a:ext cx="8217954" cy="216025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  <a:lvl2pPr>
              <a:buFontTx/>
              <a:buNone/>
              <a:defRPr sz="1700">
                <a:solidFill>
                  <a:srgbClr val="00376C"/>
                </a:solidFill>
              </a:defRPr>
            </a:lvl2pPr>
            <a:lvl3pPr>
              <a:buFontTx/>
              <a:buNone/>
              <a:defRPr sz="1700">
                <a:solidFill>
                  <a:srgbClr val="00376C"/>
                </a:solidFill>
              </a:defRPr>
            </a:lvl3pPr>
            <a:lvl4pPr>
              <a:buFontTx/>
              <a:buNone/>
              <a:defRPr sz="1700">
                <a:solidFill>
                  <a:srgbClr val="00376C"/>
                </a:solidFill>
              </a:defRPr>
            </a:lvl4pPr>
            <a:lvl5pPr>
              <a:buFontTx/>
              <a:buNone/>
              <a:defRPr sz="1700">
                <a:solidFill>
                  <a:srgbClr val="00376C"/>
                </a:solidFill>
              </a:defRPr>
            </a:lvl5pPr>
          </a:lstStyle>
          <a:p>
            <a:pPr lvl="0"/>
            <a:r>
              <a:rPr lang="de-DE" dirty="0" smtClean="0"/>
              <a:t>Bildnachweis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>
          <a:xfrm>
            <a:off x="457200" y="333374"/>
            <a:ext cx="7067128" cy="1079501"/>
          </a:xfrm>
        </p:spPr>
        <p:txBody>
          <a:bodyPr/>
          <a:lstStyle/>
          <a:p>
            <a:r>
              <a:rPr lang="de-DE" dirty="0" smtClean="0"/>
              <a:t>Titel, 28pt. </a:t>
            </a:r>
            <a:br>
              <a:rPr lang="de-DE" dirty="0" smtClean="0"/>
            </a:br>
            <a:r>
              <a:rPr lang="de-DE" dirty="0" smtClean="0"/>
              <a:t>Maximal 2-zeilig</a:t>
            </a:r>
            <a:endParaRPr lang="de-DE" dirty="0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93309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473742" y="1557338"/>
            <a:ext cx="3666210" cy="431993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381945" indent="0">
              <a:buNone/>
              <a:defRPr sz="2300"/>
            </a:lvl2pPr>
            <a:lvl3pPr marL="763890" indent="0">
              <a:buNone/>
              <a:defRPr sz="2000"/>
            </a:lvl3pPr>
            <a:lvl4pPr marL="1145835" indent="0">
              <a:buNone/>
              <a:defRPr sz="1700"/>
            </a:lvl4pPr>
            <a:lvl5pPr marL="1527780" indent="0">
              <a:buNone/>
              <a:defRPr sz="1700"/>
            </a:lvl5pPr>
            <a:lvl6pPr marL="1909724" indent="0">
              <a:buNone/>
              <a:defRPr sz="1700"/>
            </a:lvl6pPr>
            <a:lvl7pPr marL="2291669" indent="0">
              <a:buNone/>
              <a:defRPr sz="1700"/>
            </a:lvl7pPr>
            <a:lvl8pPr marL="2673614" indent="0">
              <a:buNone/>
              <a:defRPr sz="1700"/>
            </a:lvl8pPr>
            <a:lvl9pPr marL="3055559" indent="0">
              <a:buNone/>
              <a:defRPr sz="1700"/>
            </a:lvl9pPr>
          </a:lstStyle>
          <a:p>
            <a:pPr lvl="0"/>
            <a:r>
              <a:rPr lang="de-DE" noProof="0" dirty="0" smtClean="0"/>
              <a:t>Hier Platz für kleines Bild. Bitte unbedingt Bildnachweis angeben.</a:t>
            </a:r>
            <a:endParaRPr lang="de-DE" noProof="0" dirty="0"/>
          </a:p>
        </p:txBody>
      </p:sp>
      <p:sp>
        <p:nvSpPr>
          <p:cNvPr id="8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283967" y="1556792"/>
            <a:ext cx="4391721" cy="46090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lang="de-DE" sz="2000" kern="1200" dirty="0" smtClean="0">
                <a:solidFill>
                  <a:srgbClr val="4D4D4D"/>
                </a:solidFill>
                <a:latin typeface="+mn-lt"/>
                <a:ea typeface="ＭＳ Ｐゴシック" pitchFamily="34" charset="-128"/>
                <a:cs typeface="ＭＳ Ｐゴシック" pitchFamily="-65" charset="-128"/>
              </a:defRPr>
            </a:lvl1pPr>
            <a:lvl2pPr marL="742950" indent="-285750">
              <a:buFont typeface="Arial" panose="020B0604020202020204" pitchFamily="34" charset="0"/>
              <a:buChar char="•"/>
              <a:defRPr lang="de-DE" sz="1800" kern="1200" dirty="0" smtClean="0">
                <a:solidFill>
                  <a:srgbClr val="4D4D4D"/>
                </a:solidFill>
                <a:latin typeface="+mn-lt"/>
                <a:ea typeface="ＭＳ Ｐゴシック" pitchFamily="34" charset="-128"/>
                <a:cs typeface="ＭＳ Ｐゴシック" pitchFamily="-65" charset="-128"/>
              </a:defRPr>
            </a:lvl2pPr>
            <a:lvl3pPr marL="1257300" indent="-342900">
              <a:buFont typeface="Wingdings" panose="05000000000000000000" pitchFamily="2" charset="2"/>
              <a:buChar char="§"/>
              <a:defRPr lang="de-DE" sz="1600" kern="1200" dirty="0" smtClean="0">
                <a:solidFill>
                  <a:srgbClr val="4D4D4D"/>
                </a:solidFill>
                <a:latin typeface="+mn-lt"/>
                <a:ea typeface="ＭＳ Ｐゴシック" pitchFamily="34" charset="-128"/>
                <a:cs typeface="ＭＳ Ｐゴシック" pitchFamily="-65" charset="-128"/>
              </a:defRPr>
            </a:lvl3pPr>
            <a:lvl4pPr>
              <a:defRPr lang="de-DE" sz="1400" kern="1200" dirty="0" smtClean="0">
                <a:solidFill>
                  <a:srgbClr val="4D4D4D"/>
                </a:solidFill>
                <a:latin typeface="+mn-lt"/>
                <a:ea typeface="ＭＳ Ｐゴシック" pitchFamily="34" charset="-128"/>
                <a:cs typeface="ＭＳ Ｐゴシック" pitchFamily="-65" charset="-128"/>
              </a:defRPr>
            </a:lvl4pPr>
            <a:lvl5pPr>
              <a:defRPr lang="de-DE" sz="2000" kern="1200" dirty="0">
                <a:solidFill>
                  <a:srgbClr val="4D4D4D"/>
                </a:solidFill>
                <a:latin typeface="+mn-lt"/>
                <a:ea typeface="ＭＳ Ｐゴシック" pitchFamily="34" charset="-128"/>
                <a:cs typeface="ＭＳ Ｐゴシック" pitchFamily="-65" charset="-128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dirty="0" smtClean="0"/>
              <a:t>Text, Graphik etc.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3" hasCustomPrompt="1"/>
          </p:nvPr>
        </p:nvSpPr>
        <p:spPr>
          <a:xfrm>
            <a:off x="467544" y="5939035"/>
            <a:ext cx="3682218" cy="226815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  <a:lvl2pPr>
              <a:buFontTx/>
              <a:buNone/>
              <a:defRPr sz="1700">
                <a:solidFill>
                  <a:srgbClr val="00376C"/>
                </a:solidFill>
              </a:defRPr>
            </a:lvl2pPr>
            <a:lvl3pPr>
              <a:buFontTx/>
              <a:buNone/>
              <a:defRPr sz="1700">
                <a:solidFill>
                  <a:srgbClr val="00376C"/>
                </a:solidFill>
              </a:defRPr>
            </a:lvl3pPr>
            <a:lvl4pPr>
              <a:buFontTx/>
              <a:buNone/>
              <a:defRPr sz="1700">
                <a:solidFill>
                  <a:srgbClr val="00376C"/>
                </a:solidFill>
              </a:defRPr>
            </a:lvl4pPr>
            <a:lvl5pPr>
              <a:buFontTx/>
              <a:buNone/>
              <a:defRPr sz="1700">
                <a:solidFill>
                  <a:srgbClr val="00376C"/>
                </a:solidFill>
              </a:defRPr>
            </a:lvl5pPr>
          </a:lstStyle>
          <a:p>
            <a:pPr lvl="0"/>
            <a:r>
              <a:rPr lang="de-DE" dirty="0" smtClean="0"/>
              <a:t>Bildnachweis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Titel, 28pt. </a:t>
            </a:r>
            <a:br>
              <a:rPr lang="de-DE" dirty="0" smtClean="0"/>
            </a:br>
            <a:r>
              <a:rPr lang="de-DE" dirty="0" smtClean="0"/>
              <a:t>Maximal 2-zeilig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14" name="Foliennummernplatzhalt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547581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557338"/>
            <a:ext cx="4038600" cy="4608512"/>
          </a:xfrm>
        </p:spPr>
        <p:txBody>
          <a:bodyPr/>
          <a:lstStyle>
            <a:lvl1pPr>
              <a:spcBef>
                <a:spcPts val="600"/>
              </a:spcBef>
              <a:defRPr sz="2000" baseline="0"/>
            </a:lvl1pPr>
            <a:lvl2pPr marL="742950" indent="-285750">
              <a:spcBef>
                <a:spcPts val="600"/>
              </a:spcBef>
              <a:buFont typeface="Symbol" panose="05050102010706020507" pitchFamily="18" charset="2"/>
              <a:buChar char="-"/>
              <a:defRPr sz="1800"/>
            </a:lvl2pPr>
            <a:lvl3pPr marL="1143000" indent="-228600"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3pPr>
            <a:lvl4pPr marL="1600200" indent="-228600">
              <a:spcBef>
                <a:spcPts val="600"/>
              </a:spcBef>
              <a:buFont typeface="Courier New" panose="02070309020205020404" pitchFamily="49" charset="0"/>
              <a:buChar char="o"/>
              <a:defRPr sz="1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Text, Graphik etc.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557338"/>
            <a:ext cx="4027488" cy="4608512"/>
          </a:xfrm>
        </p:spPr>
        <p:txBody>
          <a:bodyPr/>
          <a:lstStyle>
            <a:lvl1pPr>
              <a:spcBef>
                <a:spcPts val="600"/>
              </a:spcBef>
              <a:defRPr sz="2000"/>
            </a:lvl1pPr>
            <a:lvl2pPr marL="800100" indent="-342900">
              <a:spcBef>
                <a:spcPts val="600"/>
              </a:spcBef>
              <a:buFont typeface="Symbol" panose="05050102010706020507" pitchFamily="18" charset="2"/>
              <a:buChar char="-"/>
              <a:defRPr sz="1800"/>
            </a:lvl2pPr>
            <a:lvl3pPr marL="1143000" indent="-228600"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3pPr>
            <a:lvl4pPr marL="1600200" indent="-228600">
              <a:spcBef>
                <a:spcPts val="600"/>
              </a:spcBef>
              <a:buFont typeface="Courier New" panose="02070309020205020404" pitchFamily="49" charset="0"/>
              <a:buChar char="o"/>
              <a:defRPr sz="1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Text, Graphik etc.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Titel, 28pt. </a:t>
            </a:r>
            <a:br>
              <a:rPr lang="de-DE" dirty="0" smtClean="0"/>
            </a:br>
            <a:r>
              <a:rPr lang="de-DE" dirty="0" smtClean="0"/>
              <a:t>Maximal 2-zeilig</a:t>
            </a:r>
            <a:endParaRPr lang="de-DE" dirty="0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90209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 mit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484783"/>
            <a:ext cx="4040188" cy="432049"/>
          </a:xfrm>
        </p:spPr>
        <p:txBody>
          <a:bodyPr anchor="t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7200" y="1988840"/>
            <a:ext cx="4040188" cy="4177010"/>
          </a:xfrm>
        </p:spPr>
        <p:txBody>
          <a:bodyPr/>
          <a:lstStyle>
            <a:lvl1pPr>
              <a:spcBef>
                <a:spcPts val="600"/>
              </a:spcBef>
              <a:defRPr sz="2000"/>
            </a:lvl1pPr>
            <a:lvl2pPr marL="742950" indent="-285750">
              <a:spcBef>
                <a:spcPts val="600"/>
              </a:spcBef>
              <a:buFont typeface="Symbol" panose="05050102010706020507" pitchFamily="18" charset="2"/>
              <a:buChar char="-"/>
              <a:defRPr sz="1800"/>
            </a:lvl2pPr>
            <a:lvl3pPr marL="1143000" indent="-228600"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3pPr>
            <a:lvl4pPr marL="1600200" indent="-228600">
              <a:spcBef>
                <a:spcPts val="600"/>
              </a:spcBef>
              <a:buFont typeface="Courier New" panose="02070309020205020404" pitchFamily="49" charset="0"/>
              <a:buChar char="o"/>
              <a:defRPr sz="1400"/>
            </a:lvl4pPr>
            <a:lvl5pPr>
              <a:spcBef>
                <a:spcPts val="600"/>
              </a:spcBef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Text, Graphik etc.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84785"/>
            <a:ext cx="4030663" cy="432047"/>
          </a:xfrm>
        </p:spPr>
        <p:txBody>
          <a:bodyPr anchor="t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1988840"/>
            <a:ext cx="4030663" cy="4177010"/>
          </a:xfrm>
        </p:spPr>
        <p:txBody>
          <a:bodyPr/>
          <a:lstStyle>
            <a:lvl1pPr>
              <a:spcBef>
                <a:spcPts val="600"/>
              </a:spcBef>
              <a:defRPr sz="2000"/>
            </a:lvl1pPr>
            <a:lvl2pPr marL="742950" indent="-285750">
              <a:spcBef>
                <a:spcPts val="600"/>
              </a:spcBef>
              <a:buFont typeface="Symbol" panose="05050102010706020507" pitchFamily="18" charset="2"/>
              <a:buChar char="-"/>
              <a:defRPr sz="1800"/>
            </a:lvl2pPr>
            <a:lvl3pPr marL="1143000" indent="-228600"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3pPr>
            <a:lvl4pPr marL="1600200" indent="-228600">
              <a:spcBef>
                <a:spcPts val="600"/>
              </a:spcBef>
              <a:buFont typeface="Courier New" panose="02070309020205020404" pitchFamily="49" charset="0"/>
              <a:buChar char="o"/>
              <a:defRPr sz="1400"/>
            </a:lvl4pPr>
            <a:lvl5pPr>
              <a:spcBef>
                <a:spcPts val="60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Text, Graphik etc.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Titel, 28pt. </a:t>
            </a:r>
            <a:br>
              <a:rPr lang="de-DE" dirty="0" smtClean="0"/>
            </a:br>
            <a:r>
              <a:rPr lang="de-DE" dirty="0" smtClean="0"/>
              <a:t>Maximal 2-zeilig</a:t>
            </a: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4822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nks Bild mit Nachweis - Recht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7544" y="1557338"/>
            <a:ext cx="4040188" cy="4319934"/>
          </a:xfrm>
        </p:spPr>
        <p:txBody>
          <a:bodyPr/>
          <a:lstStyle>
            <a:lvl1pPr>
              <a:spcBef>
                <a:spcPts val="600"/>
              </a:spcBef>
              <a:defRPr sz="2000"/>
            </a:lvl1pPr>
            <a:lvl2pPr marL="742950" indent="-285750">
              <a:spcBef>
                <a:spcPts val="600"/>
              </a:spcBef>
              <a:buFont typeface="Symbol" panose="05050102010706020507" pitchFamily="18" charset="2"/>
              <a:buChar char="-"/>
              <a:defRPr sz="1800"/>
            </a:lvl2pPr>
            <a:lvl3pPr marL="1143000" indent="-228600"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3pPr>
            <a:lvl4pPr marL="1600200" indent="-228600">
              <a:spcBef>
                <a:spcPts val="600"/>
              </a:spcBef>
              <a:buFont typeface="Courier New" panose="02070309020205020404" pitchFamily="49" charset="0"/>
              <a:buChar char="o"/>
              <a:defRPr sz="1400"/>
            </a:lvl4pPr>
            <a:lvl5pPr>
              <a:spcBef>
                <a:spcPts val="600"/>
              </a:spcBef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Text, Graphik etc.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84785"/>
            <a:ext cx="4030663" cy="504055"/>
          </a:xfrm>
        </p:spPr>
        <p:txBody>
          <a:bodyPr anchor="t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Untertitel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060848"/>
            <a:ext cx="4030663" cy="4104456"/>
          </a:xfrm>
        </p:spPr>
        <p:txBody>
          <a:bodyPr/>
          <a:lstStyle>
            <a:lvl1pPr>
              <a:spcBef>
                <a:spcPts val="600"/>
              </a:spcBef>
              <a:defRPr sz="2000"/>
            </a:lvl1pPr>
            <a:lvl2pPr marL="742950" indent="-285750">
              <a:spcBef>
                <a:spcPts val="600"/>
              </a:spcBef>
              <a:buFont typeface="Symbol" panose="05050102010706020507" pitchFamily="18" charset="2"/>
              <a:buChar char="-"/>
              <a:defRPr sz="1800"/>
            </a:lvl2pPr>
            <a:lvl3pPr marL="1143000" indent="-228600">
              <a:spcBef>
                <a:spcPts val="600"/>
              </a:spcBef>
              <a:buFont typeface="Wingdings" panose="05000000000000000000" pitchFamily="2" charset="2"/>
              <a:buChar char="§"/>
              <a:defRPr sz="1600"/>
            </a:lvl3pPr>
            <a:lvl4pPr marL="1600200" indent="-228600">
              <a:spcBef>
                <a:spcPts val="600"/>
              </a:spcBef>
              <a:buFont typeface="Courier New" panose="02070309020205020404" pitchFamily="49" charset="0"/>
              <a:buChar char="o"/>
              <a:defRPr sz="1400"/>
            </a:lvl4pPr>
            <a:lvl5pPr>
              <a:spcBef>
                <a:spcPts val="60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Text, Graphik etc.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Titel, 28pt. </a:t>
            </a:r>
            <a:br>
              <a:rPr lang="de-DE" dirty="0" smtClean="0"/>
            </a:br>
            <a:r>
              <a:rPr lang="de-DE" dirty="0" smtClean="0"/>
              <a:t>Maximal 2-zeilig</a:t>
            </a:r>
            <a:endParaRPr lang="de-DE" dirty="0"/>
          </a:p>
        </p:txBody>
      </p:sp>
      <p:sp>
        <p:nvSpPr>
          <p:cNvPr id="13" name="Datumsplatzhalt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idx="13" hasCustomPrompt="1"/>
          </p:nvPr>
        </p:nvSpPr>
        <p:spPr>
          <a:xfrm>
            <a:off x="457734" y="5938489"/>
            <a:ext cx="4042258" cy="226815"/>
          </a:xfrm>
          <a:prstGeom prst="rect">
            <a:avLst/>
          </a:prstGeom>
        </p:spPr>
        <p:txBody>
          <a:bodyPr lIns="0" tIns="0" rIns="0" bIns="0"/>
          <a:lstStyle>
            <a:lvl1pPr>
              <a:buFontTx/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1pPr>
            <a:lvl2pPr>
              <a:buFontTx/>
              <a:buNone/>
              <a:defRPr sz="1700">
                <a:solidFill>
                  <a:srgbClr val="00376C"/>
                </a:solidFill>
              </a:defRPr>
            </a:lvl2pPr>
            <a:lvl3pPr>
              <a:buFontTx/>
              <a:buNone/>
              <a:defRPr sz="1700">
                <a:solidFill>
                  <a:srgbClr val="00376C"/>
                </a:solidFill>
              </a:defRPr>
            </a:lvl3pPr>
            <a:lvl4pPr>
              <a:buFontTx/>
              <a:buNone/>
              <a:defRPr sz="1700">
                <a:solidFill>
                  <a:srgbClr val="00376C"/>
                </a:solidFill>
              </a:defRPr>
            </a:lvl4pPr>
            <a:lvl5pPr>
              <a:buFontTx/>
              <a:buNone/>
              <a:defRPr sz="1700">
                <a:solidFill>
                  <a:srgbClr val="00376C"/>
                </a:solidFill>
              </a:defRPr>
            </a:lvl5pPr>
          </a:lstStyle>
          <a:p>
            <a:pPr lvl="0"/>
            <a:r>
              <a:rPr lang="de-DE" dirty="0" smtClean="0"/>
              <a:t>Bildnachweis</a:t>
            </a:r>
          </a:p>
        </p:txBody>
      </p:sp>
    </p:spTree>
    <p:extLst>
      <p:ext uri="{BB962C8B-B14F-4D97-AF65-F5344CB8AC3E}">
        <p14:creationId xmlns:p14="http://schemas.microsoft.com/office/powerpoint/2010/main" val="3057314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 smtClean="0"/>
              <a:t>Titel, 28pt. </a:t>
            </a:r>
            <a:br>
              <a:rPr lang="de-DE" dirty="0" smtClean="0"/>
            </a:br>
            <a:r>
              <a:rPr lang="de-DE" dirty="0" smtClean="0"/>
              <a:t>Maximal 2-zeilig</a:t>
            </a:r>
            <a:endParaRPr lang="de-DE" dirty="0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356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333374"/>
            <a:ext cx="6995120" cy="108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de-DE" dirty="0" smtClean="0"/>
              <a:t>Titel, 28pt. </a:t>
            </a:r>
            <a:br>
              <a:rPr lang="de-DE" dirty="0" smtClean="0"/>
            </a:br>
            <a:r>
              <a:rPr lang="de-DE" dirty="0" smtClean="0"/>
              <a:t>Maximal 2-zeilig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57338"/>
            <a:ext cx="8218488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Text, </a:t>
            </a:r>
            <a:r>
              <a:rPr lang="de-DE" dirty="0" err="1" smtClean="0"/>
              <a:t>Verdana</a:t>
            </a:r>
            <a:r>
              <a:rPr lang="de-DE" dirty="0" smtClean="0"/>
              <a:t> max. 20pt</a:t>
            </a:r>
          </a:p>
          <a:p>
            <a:pPr lvl="1"/>
            <a:r>
              <a:rPr lang="de-DE" dirty="0" smtClean="0"/>
              <a:t>Zweite Ebene 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" y="6354763"/>
            <a:ext cx="9144000" cy="503237"/>
          </a:xfrm>
          <a:prstGeom prst="rect">
            <a:avLst/>
          </a:prstGeom>
          <a:solidFill>
            <a:srgbClr val="8A0F1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76389" tIns="38194" rIns="76389" bIns="3819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>
              <a:ea typeface="ＭＳ Ｐゴシック" pitchFamily="34" charset="-128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475656" y="6367463"/>
            <a:ext cx="1008112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771800" y="6356350"/>
            <a:ext cx="5411714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483045" y="6356350"/>
            <a:ext cx="575296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E15AE27-641C-478B-98E3-17BBA55B8F68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026" name="Picture 2" descr="Creative Commons Lizenzvertra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458743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82435"/>
            <a:ext cx="1174357" cy="117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75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2" r:id="rId2"/>
    <p:sldLayoutId id="2147483698" r:id="rId3"/>
    <p:sldLayoutId id="2147483706" r:id="rId4"/>
    <p:sldLayoutId id="2147483708" r:id="rId5"/>
    <p:sldLayoutId id="2147483700" r:id="rId6"/>
    <p:sldLayoutId id="2147483701" r:id="rId7"/>
    <p:sldLayoutId id="2147483709" r:id="rId8"/>
    <p:sldLayoutId id="2147483703" r:id="rId9"/>
    <p:sldLayoutId id="214748370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8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anose="020B0604020202020204" pitchFamily="34" charset="0"/>
        <a:buNone/>
        <a:defRPr lang="de-DE" sz="2000" kern="1200" baseline="0" dirty="0" smtClean="0">
          <a:solidFill>
            <a:srgbClr val="4D4D4D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Symbol" panose="05050102010706020507" pitchFamily="18" charset="2"/>
        <a:buChar char="-"/>
        <a:defRPr lang="de-DE" sz="1800" kern="1200" baseline="0" dirty="0" smtClean="0">
          <a:solidFill>
            <a:srgbClr val="4D4D4D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Wingdings" panose="05000000000000000000" pitchFamily="2" charset="2"/>
        <a:buChar char="§"/>
        <a:defRPr lang="de-DE" sz="1600" kern="1200" dirty="0" smtClean="0">
          <a:solidFill>
            <a:srgbClr val="4D4D4D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Courier New" panose="02070309020205020404" pitchFamily="49" charset="0"/>
        <a:buChar char="o"/>
        <a:defRPr lang="de-DE" sz="1400" kern="1200" dirty="0" smtClean="0">
          <a:solidFill>
            <a:srgbClr val="4D4D4D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 typeface="Arial" panose="020B0604020202020204" pitchFamily="34" charset="0"/>
        <a:buChar char="»"/>
        <a:defRPr lang="de-DE" sz="2000" kern="1200" dirty="0" smtClean="0">
          <a:solidFill>
            <a:srgbClr val="4D4D4D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Entwicklungen, die „wir“ erreichen wollen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ein 1. Versuch</a:t>
            </a:r>
          </a:p>
          <a:p>
            <a:endParaRPr lang="de-DE" dirty="0"/>
          </a:p>
          <a:p>
            <a:r>
              <a:rPr lang="de-DE" dirty="0" smtClean="0"/>
              <a:t>Michael Voss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079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Suche</a:t>
            </a:r>
          </a:p>
          <a:p>
            <a:r>
              <a:rPr lang="de-DE" dirty="0" smtClean="0"/>
              <a:t>Dokumentation von „magischen“ Veränderungen bei Suchanfragen</a:t>
            </a:r>
            <a:br>
              <a:rPr lang="de-DE" dirty="0" smtClean="0"/>
            </a:br>
            <a:r>
              <a:rPr lang="de-DE" b="1" dirty="0" smtClean="0"/>
              <a:t>Ihre </a:t>
            </a:r>
            <a:r>
              <a:rPr lang="de-DE" b="1" dirty="0"/>
              <a:t>initiale Suche erbrachte kein Treffer. Die unten angezeigten Ergebnisse wurden durch Erweiterung Ihrer Suche gefunden</a:t>
            </a:r>
            <a:r>
              <a:rPr lang="de-DE" b="1" dirty="0" smtClean="0"/>
              <a:t>.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/>
              <a:t>Ihre initiale Suche erbrachte </a:t>
            </a:r>
            <a:r>
              <a:rPr lang="de-DE" b="1" dirty="0" smtClean="0"/>
              <a:t>nur wenige </a:t>
            </a:r>
            <a:r>
              <a:rPr lang="de-DE" b="1" dirty="0"/>
              <a:t>Treffer. Die unten angezeigten Ergebnisse wurden durch Erweiterung Ihrer Suche gefunden</a:t>
            </a:r>
            <a:r>
              <a:rPr lang="de-DE" b="1" dirty="0" smtClean="0"/>
              <a:t>.</a:t>
            </a:r>
          </a:p>
          <a:p>
            <a:r>
              <a:rPr lang="de-DE" dirty="0" smtClean="0"/>
              <a:t>Möglichkeit zum Abschalten dieses Automatismus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Primo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451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Patron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expired</a:t>
            </a:r>
            <a:r>
              <a:rPr lang="de-DE" dirty="0" smtClean="0"/>
              <a:t> </a:t>
            </a:r>
            <a:r>
              <a:rPr lang="de-DE" dirty="0" err="1" smtClean="0"/>
              <a:t>account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not </a:t>
            </a:r>
            <a:r>
              <a:rPr lang="de-DE" dirty="0" err="1" smtClean="0"/>
              <a:t>login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Primo (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possible</a:t>
            </a:r>
            <a:r>
              <a:rPr lang="de-DE" smtClean="0"/>
              <a:t>)</a:t>
            </a:r>
            <a:endParaRPr lang="de-DE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Primo / Alma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4628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Gespräch mit Ex </a:t>
            </a:r>
            <a:r>
              <a:rPr lang="de-DE" dirty="0" err="1" smtClean="0"/>
              <a:t>Libris</a:t>
            </a:r>
            <a:endParaRPr lang="de-DE" dirty="0" smtClean="0"/>
          </a:p>
          <a:p>
            <a:r>
              <a:rPr lang="de-DE" dirty="0" smtClean="0"/>
              <a:t>98% aller Request unter 2 </a:t>
            </a:r>
            <a:r>
              <a:rPr lang="de-DE" dirty="0" err="1" smtClean="0"/>
              <a:t>sek.</a:t>
            </a:r>
            <a:endParaRPr lang="de-DE" dirty="0" smtClean="0"/>
          </a:p>
          <a:p>
            <a:r>
              <a:rPr lang="de-DE" dirty="0" smtClean="0"/>
              <a:t>700 </a:t>
            </a:r>
            <a:r>
              <a:rPr lang="de-DE" dirty="0" err="1" smtClean="0"/>
              <a:t>Oops</a:t>
            </a:r>
            <a:r>
              <a:rPr lang="de-DE" dirty="0" smtClean="0"/>
              <a:t>-Fehler pro Wochen</a:t>
            </a:r>
          </a:p>
          <a:p>
            <a:pPr marL="0" indent="0">
              <a:buNone/>
            </a:pPr>
            <a:r>
              <a:rPr lang="de-DE" dirty="0" smtClean="0"/>
              <a:t>Anwender:</a:t>
            </a:r>
            <a:endParaRPr lang="de-DE" dirty="0"/>
          </a:p>
          <a:p>
            <a:r>
              <a:rPr lang="de-DE" dirty="0" smtClean="0"/>
              <a:t>Welches sind die wichtigsten Arbeitsschritte mit problematischen Antwortzeitverhalten?</a:t>
            </a:r>
          </a:p>
          <a:p>
            <a:r>
              <a:rPr lang="de-DE" dirty="0" err="1" smtClean="0"/>
              <a:t>tageszeitl</a:t>
            </a:r>
            <a:r>
              <a:rPr lang="de-DE" dirty="0" smtClean="0"/>
              <a:t>. / wochentägliche Abhängigkeiten?</a:t>
            </a:r>
          </a:p>
          <a:p>
            <a:pPr marL="0" indent="0">
              <a:buNone/>
            </a:pPr>
            <a:r>
              <a:rPr lang="de-DE" dirty="0" smtClean="0"/>
              <a:t>Ex </a:t>
            </a:r>
            <a:r>
              <a:rPr lang="de-DE" dirty="0" err="1" smtClean="0"/>
              <a:t>Libris</a:t>
            </a:r>
            <a:r>
              <a:rPr lang="de-DE" smtClean="0"/>
              <a:t>:</a:t>
            </a:r>
            <a:endParaRPr lang="de-DE" dirty="0" smtClean="0"/>
          </a:p>
          <a:p>
            <a:r>
              <a:rPr lang="de-DE" dirty="0"/>
              <a:t>K</a:t>
            </a:r>
            <a:r>
              <a:rPr lang="de-DE" dirty="0" smtClean="0"/>
              <a:t>ann Statistik für einzelne Einrichtungen / Arbeitsschritte ermittelt werden?</a:t>
            </a:r>
          </a:p>
          <a:p>
            <a:r>
              <a:rPr lang="de-DE" dirty="0" smtClean="0"/>
              <a:t>Nachfolge Web-Session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Alma - Antwortzeitverhalten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1570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Import / Update von Fernleihpartnern über API mit im </a:t>
            </a:r>
            <a:r>
              <a:rPr lang="de-DE" dirty="0" err="1" smtClean="0"/>
              <a:t>deutschspr</a:t>
            </a:r>
            <a:r>
              <a:rPr lang="de-DE" dirty="0" smtClean="0"/>
              <a:t>. Raum üblichen </a:t>
            </a:r>
            <a:r>
              <a:rPr lang="de-DE" dirty="0" err="1" smtClean="0"/>
              <a:t>ID‘s</a:t>
            </a:r>
            <a:r>
              <a:rPr lang="de-DE" dirty="0" smtClean="0"/>
              <a:t> -&gt; ISIL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smtClean="0"/>
              <a:t>aus Berliner Verhandlungen mit Ex </a:t>
            </a:r>
            <a:r>
              <a:rPr lang="de-DE" dirty="0" err="1" smtClean="0"/>
              <a:t>Libris</a:t>
            </a:r>
            <a:endParaRPr lang="de-DE" dirty="0" smtClean="0"/>
          </a:p>
          <a:p>
            <a:r>
              <a:rPr lang="en-US" dirty="0"/>
              <a:t>Unnecessary error messages (alerts!) while manual invoice processing which can’t be switched off – needs to be </a:t>
            </a:r>
            <a:r>
              <a:rPr lang="en-US" dirty="0" smtClean="0"/>
              <a:t>configurable</a:t>
            </a:r>
          </a:p>
          <a:p>
            <a:r>
              <a:rPr lang="en-US" dirty="0"/>
              <a:t>Receiving work bench can be seen only in POL line history, but  not in history of physical item </a:t>
            </a:r>
            <a:r>
              <a:rPr lang="en-US" dirty="0" smtClean="0"/>
              <a:t>editor</a:t>
            </a:r>
          </a:p>
          <a:p>
            <a:r>
              <a:rPr lang="en-US" dirty="0"/>
              <a:t>sorting  options of Holdings in the List of </a:t>
            </a:r>
            <a:r>
              <a:rPr lang="en-US" dirty="0" smtClean="0"/>
              <a:t>Holdings</a:t>
            </a:r>
          </a:p>
          <a:p>
            <a:r>
              <a:rPr lang="en-US" dirty="0"/>
              <a:t>Library level restriction on e-resources inventory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Alma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3973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aus Berliner Verhandlungen mit Ex </a:t>
            </a:r>
            <a:r>
              <a:rPr lang="de-DE" dirty="0" err="1" smtClean="0"/>
              <a:t>Libris</a:t>
            </a:r>
            <a:r>
              <a:rPr lang="de-DE" dirty="0" smtClean="0"/>
              <a:t> (Fortsetzung)</a:t>
            </a:r>
            <a:endParaRPr lang="de-DE" dirty="0"/>
          </a:p>
          <a:p>
            <a:r>
              <a:rPr lang="de-DE" dirty="0" err="1" smtClean="0"/>
              <a:t>export</a:t>
            </a:r>
            <a:r>
              <a:rPr lang="de-DE" dirty="0" smtClean="0"/>
              <a:t> </a:t>
            </a:r>
            <a:r>
              <a:rPr lang="de-DE" dirty="0" err="1" smtClean="0"/>
              <a:t>fees</a:t>
            </a:r>
            <a:r>
              <a:rPr lang="de-DE" dirty="0" smtClean="0"/>
              <a:t>/</a:t>
            </a:r>
            <a:r>
              <a:rPr lang="de-DE" dirty="0" err="1" smtClean="0"/>
              <a:t>fines</a:t>
            </a:r>
            <a:r>
              <a:rPr lang="de-DE" dirty="0" smtClean="0"/>
              <a:t> </a:t>
            </a:r>
            <a:r>
              <a:rPr lang="de-DE" dirty="0" err="1" smtClean="0"/>
              <a:t>based</a:t>
            </a:r>
            <a:r>
              <a:rPr lang="de-DE" dirty="0" smtClean="0"/>
              <a:t> on </a:t>
            </a:r>
            <a:r>
              <a:rPr lang="de-DE" dirty="0" err="1" smtClean="0"/>
              <a:t>set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patrons</a:t>
            </a:r>
            <a:endParaRPr lang="de-DE" dirty="0"/>
          </a:p>
          <a:p>
            <a:r>
              <a:rPr lang="en-US" dirty="0" err="1"/>
              <a:t>ResourceSharingReceiveSlipLetter</a:t>
            </a:r>
            <a:r>
              <a:rPr lang="en-US" dirty="0"/>
              <a:t> for articles </a:t>
            </a:r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Alma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smtClean="0"/>
              <a:t>23.06.2017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 smtClean="0"/>
              <a:t>Dr. Michael Voss - Dachela 2017 / Performance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E15AE27-641C-478B-98E3-17BBA55B8F68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4818669"/>
      </p:ext>
    </p:extLst>
  </p:cSld>
  <p:clrMapOvr>
    <a:masterClrMapping/>
  </p:clrMapOvr>
</p:sld>
</file>

<file path=ppt/theme/theme1.xml><?xml version="1.0" encoding="utf-8"?>
<a:theme xmlns:a="http://schemas.openxmlformats.org/drawingml/2006/main" name="UB_edv_cc_by">
  <a:themeElements>
    <a:clrScheme name="HU Farben">
      <a:dk1>
        <a:srgbClr val="00376C"/>
      </a:dk1>
      <a:lt1>
        <a:srgbClr val="FFFFFF"/>
      </a:lt1>
      <a:dk2>
        <a:srgbClr val="4D4D4D"/>
      </a:dk2>
      <a:lt2>
        <a:srgbClr val="FFFFFF"/>
      </a:lt2>
      <a:accent1>
        <a:srgbClr val="8A0F14"/>
      </a:accent1>
      <a:accent2>
        <a:srgbClr val="005728"/>
      </a:accent2>
      <a:accent3>
        <a:srgbClr val="D2C067"/>
      </a:accent3>
      <a:accent4>
        <a:srgbClr val="D1D1C2"/>
      </a:accent4>
      <a:accent5>
        <a:srgbClr val="BDCAD3"/>
      </a:accent5>
      <a:accent6>
        <a:srgbClr val="00376C"/>
      </a:accent6>
      <a:hlink>
        <a:srgbClr val="00376C"/>
      </a:hlink>
      <a:folHlink>
        <a:srgbClr val="00376C"/>
      </a:folHlink>
    </a:clrScheme>
    <a:fontScheme name="Benutzerdefiniert 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UB_ppt_Vorlage 2016_v3.potx" id="{E2F467A0-3E8F-4CC7-80B9-680058B29534}" vid="{63DFDC62-9F3A-4BD6-AA4F-89F66E20F5D2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UB_edv_cc_by</Template>
  <TotalTime>0</TotalTime>
  <Words>224</Words>
  <Application>Microsoft Office PowerPoint</Application>
  <PresentationFormat>Bildschirmpräsentation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UB_edv_cc_by</vt:lpstr>
      <vt:lpstr>Entwicklungen, die „wir“ erreichen wollen</vt:lpstr>
      <vt:lpstr>Primo</vt:lpstr>
      <vt:lpstr>Primo / Alma</vt:lpstr>
      <vt:lpstr>Alma - Antwortzeitverhalten</vt:lpstr>
      <vt:lpstr>Alma</vt:lpstr>
      <vt:lpstr>Alma</vt:lpstr>
    </vt:vector>
  </TitlesOfParts>
  <Company>UB der Humboldt-Universität zu Berlin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Entwicklungen, die „wir“ erreichen wollen</dc:title>
  <dc:creator>Michael Voss</dc:creator>
  <cp:lastModifiedBy>Michael Voss</cp:lastModifiedBy>
  <cp:revision>4</cp:revision>
  <dcterms:created xsi:type="dcterms:W3CDTF">2017-06-22T21:17:32Z</dcterms:created>
  <dcterms:modified xsi:type="dcterms:W3CDTF">2017-06-23T05:07:20Z</dcterms:modified>
</cp:coreProperties>
</file>