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9" r:id="rId3"/>
    <p:sldId id="279" r:id="rId4"/>
    <p:sldId id="281" r:id="rId5"/>
    <p:sldId id="283" r:id="rId6"/>
    <p:sldId id="282" r:id="rId7"/>
    <p:sldId id="284" r:id="rId8"/>
    <p:sldId id="286" r:id="rId9"/>
    <p:sldId id="287" r:id="rId10"/>
    <p:sldId id="293" r:id="rId11"/>
    <p:sldId id="290" r:id="rId12"/>
    <p:sldId id="295" r:id="rId13"/>
    <p:sldId id="296" r:id="rId14"/>
    <p:sldId id="292" r:id="rId15"/>
    <p:sldId id="288" r:id="rId16"/>
    <p:sldId id="257" r:id="rId17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1" autoAdjust="0"/>
    <p:restoredTop sz="88790" autoAdjust="0"/>
  </p:normalViewPr>
  <p:slideViewPr>
    <p:cSldViewPr>
      <p:cViewPr>
        <p:scale>
          <a:sx n="100" d="100"/>
          <a:sy n="100" d="100"/>
        </p:scale>
        <p:origin x="-965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5F10C-F39B-4F08-B94C-DD95BBFCFE61}" type="datetimeFigureOut">
              <a:rPr lang="de-DE" smtClean="0"/>
              <a:t>23.06.2017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B5705-E042-4DB7-93A5-44E44116A2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85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cWOlxs7VKI&amp;t=2830s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github.com/uleodolter/primo-new-ui-hackathon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5705-E042-4DB7-93A5-44E44116A26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4963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5705-E042-4DB7-93A5-44E44116A265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01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5705-E042-4DB7-93A5-44E44116A26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175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5705-E042-4DB7-93A5-44E44116A265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25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5705-E042-4DB7-93A5-44E44116A265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6231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5705-E042-4DB7-93A5-44E44116A265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3868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5705-E042-4DB7-93A5-44E44116A265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7066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5705-E042-4DB7-93A5-44E44116A265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13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5705-E042-4DB7-93A5-44E44116A26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782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dirty="0" smtClean="0"/>
              <a:t>Primo New UI UB</a:t>
            </a:r>
            <a:r>
              <a:rPr lang="de-DE" sz="1200" baseline="0" dirty="0" smtClean="0"/>
              <a:t> Mannheim:</a:t>
            </a:r>
            <a:br>
              <a:rPr lang="de-DE" sz="1200" baseline="0" dirty="0" smtClean="0"/>
            </a:br>
            <a:r>
              <a:rPr lang="de-DE" sz="1200" baseline="0" dirty="0" smtClean="0"/>
              <a:t>http://primo-49man.hosted.exlibrisgroup.com/primo_library/libweb/action/search.do?vid=MAN_UB</a:t>
            </a:r>
            <a:endParaRPr lang="de-DE" sz="12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5705-E042-4DB7-93A5-44E44116A26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326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5705-E042-4DB7-93A5-44E44116A26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326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5705-E042-4DB7-93A5-44E44116A26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326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5705-E042-4DB7-93A5-44E44116A26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297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5705-E042-4DB7-93A5-44E44116A26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326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 wir bisher kein https verwendet hatten dauerte es etwas bis ich auf die Idee kam https mit Port 443 zu verwenden. </a:t>
            </a:r>
          </a:p>
          <a:p>
            <a:r>
              <a:rPr lang="de-DE" dirty="0" smtClean="0"/>
              <a:t>Dann bekam ich den</a:t>
            </a:r>
            <a:r>
              <a:rPr lang="de-DE" baseline="0" dirty="0" smtClean="0"/>
              <a:t> lokalen Proxy zum laufen.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5705-E042-4DB7-93A5-44E44116A26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266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u="sng" dirty="0" smtClean="0">
                <a:hlinkClick r:id="rId3"/>
              </a:rPr>
              <a:t>https://www.youtube.com/watch?v=kcWOlxs7VKI&amp;t=2830s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u="sng" dirty="0" smtClean="0">
                <a:hlinkClick r:id="rId4"/>
              </a:rPr>
              <a:t>https://github.com/uleodolter/primo-new-ui-hackathon</a:t>
            </a:r>
            <a:endParaRPr lang="de-DE" u="sng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B5705-E042-4DB7-93A5-44E44116A26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761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7F18D-E3E2-474E-8B96-A647A345932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365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23.06.2017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2A2B61-9839-4D4D-80E1-CDE94CAF8460}" type="slidenum">
              <a:rPr 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062912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Klicken Sie, um die Formate des Vorlagentextes zu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</p:txBody>
      </p:sp>
      <p:sp>
        <p:nvSpPr>
          <p:cNvPr id="1032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 bearbeiten</a:t>
            </a:r>
          </a:p>
        </p:txBody>
      </p:sp>
      <p:sp>
        <p:nvSpPr>
          <p:cNvPr id="5" name="Rechteck 4"/>
          <p:cNvSpPr/>
          <p:nvPr/>
        </p:nvSpPr>
        <p:spPr>
          <a:xfrm>
            <a:off x="2411760" y="0"/>
            <a:ext cx="6732240" cy="547688"/>
          </a:xfrm>
          <a:prstGeom prst="rect">
            <a:avLst/>
          </a:prstGeom>
          <a:solidFill>
            <a:srgbClr val="99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FFFFFF"/>
              </a:solidFill>
            </a:endParaRPr>
          </a:p>
        </p:txBody>
      </p:sp>
      <p:pic>
        <p:nvPicPr>
          <p:cNvPr id="1033" name="Picture 9" descr="\\nas1.ad.uni-mannheim.de\vol_instbib\Home\instbib\UB_ub\data\document\WIWI\Kursunterlagen\_Graphiken\UB_MA_weiss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90488"/>
            <a:ext cx="402666" cy="40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5076056" y="126000"/>
            <a:ext cx="350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solidFill>
                  <a:srgbClr val="FFFFFF"/>
                </a:solidFill>
                <a:latin typeface="Arial" charset="0"/>
              </a:rPr>
              <a:t>Universitätsbibliothek Mannheim</a:t>
            </a:r>
            <a:endParaRPr lang="de-DE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4624"/>
            <a:ext cx="1944216" cy="58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67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gfa Rotis Semi Serif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gfa Rotis Semi Serif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gfa Rotis Semi Serif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gfa Rotis Semi Serif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gfa Rotis Semi Serif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gfa Rotis Semi Serif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gfa Rotis Semi Serif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gfa Rotis Semi Serif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Wingdings" pitchFamily="2" charset="2"/>
        <a:buChar char="§"/>
        <a:defRPr sz="2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2001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Symbol" panose="05050102010706020507" pitchFamily="18" charset="2"/>
        <a:buChar char="-"/>
        <a:defRPr sz="1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CvM8Xa_gk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document/d/1pfhN1LZSuV6ZOZ7REldKYH7TR1Cc4BUzTMdNHwH5Bkc/edit" TargetMode="External"/><Relationship Id="rId5" Type="http://schemas.openxmlformats.org/officeDocument/2006/relationships/hyperlink" Target="https://docs.google.com/document/d/1z1D5II6rhRd2Q01Uqpb_1v6OEFv_OksujEZ-htNJ0rw/edit" TargetMode="External"/><Relationship Id="rId4" Type="http://schemas.openxmlformats.org/officeDocument/2006/relationships/hyperlink" Target="https://github.com/ExLibrisGroup/primo-explore-packag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Erfahrungen mit dem neuen Primo-UI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Bernd </a:t>
            </a:r>
            <a:r>
              <a:rPr lang="de-DE" dirty="0" err="1" smtClean="0"/>
              <a:t>Fallert</a:t>
            </a:r>
            <a:endParaRPr lang="de-DE" dirty="0"/>
          </a:p>
          <a:p>
            <a:r>
              <a:rPr lang="de-DE" dirty="0" smtClean="0"/>
              <a:t>Dr. Christian Hänger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787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gulp run --view </a:t>
            </a:r>
            <a:r>
              <a:rPr lang="en-US" dirty="0" smtClean="0"/>
              <a:t>&lt;VIEW_CODE </a:t>
            </a:r>
            <a:r>
              <a:rPr lang="en-US" dirty="0"/>
              <a:t>folder</a:t>
            </a:r>
            <a:r>
              <a:rPr lang="en-US" dirty="0" smtClean="0"/>
              <a:t>&gt;     </a:t>
            </a:r>
            <a:r>
              <a:rPr lang="en-US" sz="1600" dirty="0" smtClean="0"/>
              <a:t>(</a:t>
            </a:r>
            <a:r>
              <a:rPr lang="en-US" sz="1600" dirty="0" err="1" smtClean="0"/>
              <a:t>Javascript</a:t>
            </a:r>
            <a:r>
              <a:rPr lang="en-US" sz="1600" dirty="0" smtClean="0"/>
              <a:t>)</a:t>
            </a:r>
            <a:endParaRPr lang="de-DE" sz="16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Startet</a:t>
            </a:r>
            <a:r>
              <a:rPr lang="en-US" dirty="0"/>
              <a:t>  </a:t>
            </a:r>
            <a:r>
              <a:rPr lang="en-US" dirty="0" err="1"/>
              <a:t>auch</a:t>
            </a:r>
            <a:r>
              <a:rPr lang="en-US" dirty="0"/>
              <a:t> </a:t>
            </a:r>
            <a:r>
              <a:rPr lang="en-US" dirty="0" smtClean="0"/>
              <a:t>Gulp-Task </a:t>
            </a:r>
            <a:r>
              <a:rPr lang="en-US" dirty="0"/>
              <a:t>“</a:t>
            </a:r>
            <a:r>
              <a:rPr lang="en-US" dirty="0" smtClean="0"/>
              <a:t>custom-</a:t>
            </a:r>
            <a:r>
              <a:rPr lang="en-US" dirty="0" err="1" smtClean="0"/>
              <a:t>js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/>
              <a:t>Überschreibt</a:t>
            </a:r>
            <a:r>
              <a:rPr lang="en-US" dirty="0"/>
              <a:t> die </a:t>
            </a:r>
            <a:r>
              <a:rPr lang="en-US" dirty="0" err="1"/>
              <a:t>vorhandene</a:t>
            </a:r>
            <a:r>
              <a:rPr lang="en-US" dirty="0"/>
              <a:t> </a:t>
            </a:r>
            <a:r>
              <a:rPr lang="en-US" dirty="0" smtClean="0"/>
              <a:t>custom.js</a:t>
            </a:r>
            <a:endParaRPr lang="en-US" dirty="0"/>
          </a:p>
          <a:p>
            <a:pPr lvl="1"/>
            <a:r>
              <a:rPr lang="en-US" dirty="0" err="1"/>
              <a:t>Kombiniert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 smtClean="0"/>
              <a:t>js-Dateien</a:t>
            </a:r>
            <a:r>
              <a:rPr lang="en-US" dirty="0" smtClean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neuen</a:t>
            </a:r>
            <a:r>
              <a:rPr lang="en-US" dirty="0"/>
              <a:t> </a:t>
            </a:r>
            <a:r>
              <a:rPr lang="en-US" dirty="0" smtClean="0"/>
              <a:t>custom.js</a:t>
            </a:r>
          </a:p>
          <a:p>
            <a:pPr lvl="1"/>
            <a:r>
              <a:rPr lang="en-US" dirty="0" smtClean="0"/>
              <a:t>custom.module.js</a:t>
            </a:r>
          </a:p>
          <a:p>
            <a:pPr marL="971550" lvl="2" indent="0"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/*</a:t>
            </a:r>
          </a:p>
          <a:p>
            <a:pPr marL="971550" lvl="2" indent="0">
              <a:buNone/>
            </a:pP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* load custom view</a:t>
            </a:r>
          </a:p>
          <a:p>
            <a:pPr marL="971550" lvl="2" indent="0">
              <a:buNone/>
            </a:pP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*/</a:t>
            </a:r>
          </a:p>
          <a:p>
            <a:pPr marL="971550" lvl="2" indent="0"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var</a:t>
            </a:r>
            <a:r>
              <a:rPr lang="en-US" sz="1400" dirty="0" smtClean="0">
                <a:latin typeface="Courier New" panose="02070309020205020404" pitchFamily="49" charset="0"/>
              </a:rPr>
              <a:t> app = </a:t>
            </a:r>
            <a:r>
              <a:rPr lang="en-US" sz="1400" dirty="0" err="1" smtClean="0">
                <a:latin typeface="Courier New" panose="02070309020205020404" pitchFamily="49" charset="0"/>
              </a:rPr>
              <a:t>angular.module</a:t>
            </a:r>
            <a:r>
              <a:rPr lang="en-US" sz="1400" dirty="0" smtClean="0">
                <a:latin typeface="Courier New" panose="02070309020205020404" pitchFamily="49" charset="0"/>
              </a:rPr>
              <a:t>( ‘</a:t>
            </a:r>
            <a:r>
              <a:rPr lang="en-US" sz="1400" dirty="0" err="1" smtClean="0">
                <a:latin typeface="Courier New" panose="02070309020205020404" pitchFamily="49" charset="0"/>
              </a:rPr>
              <a:t>viewCustom</a:t>
            </a:r>
            <a:r>
              <a:rPr lang="en-US" sz="1400" dirty="0" smtClean="0">
                <a:latin typeface="Courier New" panose="02070309020205020404" pitchFamily="49" charset="0"/>
              </a:rPr>
              <a:t>’, [‘</a:t>
            </a:r>
            <a:r>
              <a:rPr lang="en-US" sz="1400" dirty="0" err="1" smtClean="0">
                <a:latin typeface="Courier New" panose="02070309020205020404" pitchFamily="49" charset="0"/>
              </a:rPr>
              <a:t>angularLoad</a:t>
            </a:r>
            <a:r>
              <a:rPr lang="en-US" sz="1400" dirty="0" smtClean="0">
                <a:latin typeface="Courier New" panose="02070309020205020404" pitchFamily="49" charset="0"/>
              </a:rPr>
              <a:t>’]);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/>
              <a:t>custom.module.js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Leider</a:t>
            </a:r>
            <a:r>
              <a:rPr lang="en-US" dirty="0" smtClean="0"/>
              <a:t> </a:t>
            </a:r>
            <a:r>
              <a:rPr lang="en-US" dirty="0" err="1"/>
              <a:t>nur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smtClean="0"/>
              <a:t>den </a:t>
            </a:r>
            <a:r>
              <a:rPr lang="en-US" dirty="0"/>
              <a:t>Videos von </a:t>
            </a:r>
            <a:r>
              <a:rPr lang="en-US" dirty="0" smtClean="0"/>
              <a:t>Ulrich </a:t>
            </a:r>
            <a:r>
              <a:rPr lang="en-US" dirty="0" err="1" smtClean="0"/>
              <a:t>Leodolter</a:t>
            </a:r>
            <a:r>
              <a:rPr lang="en-US" dirty="0" smtClean="0"/>
              <a:t> </a:t>
            </a:r>
            <a:r>
              <a:rPr lang="en-US" dirty="0" err="1" smtClean="0"/>
              <a:t>dokumentiert</a:t>
            </a:r>
            <a:endParaRPr lang="en-US" dirty="0" smtClean="0"/>
          </a:p>
          <a:p>
            <a:pPr lvl="1"/>
            <a:r>
              <a:rPr lang="en-US" dirty="0" err="1" smtClean="0"/>
              <a:t>Überschreiben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dokumentiert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11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Ermitteln von Daten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Welche Daten in welchem Objekt zur Verfügung stehen ist nur online zu sehen.</a:t>
            </a:r>
          </a:p>
          <a:p>
            <a:pPr lvl="1"/>
            <a:r>
              <a:rPr lang="de-DE" dirty="0" smtClean="0"/>
              <a:t>Ist das von einer Version zur nächsten konstant?</a:t>
            </a:r>
          </a:p>
          <a:p>
            <a:pPr lvl="1"/>
            <a:r>
              <a:rPr lang="de-DE" dirty="0" smtClean="0"/>
              <a:t>Gibt es eine offizielle Doku?</a:t>
            </a:r>
          </a:p>
          <a:p>
            <a:pPr lvl="1"/>
            <a:r>
              <a:rPr lang="de-DE" dirty="0" smtClean="0"/>
              <a:t>In jedem Objekt sieht es anders aus</a:t>
            </a:r>
          </a:p>
          <a:p>
            <a:pPr lvl="1"/>
            <a:r>
              <a:rPr lang="de-DE" dirty="0" smtClean="0"/>
              <a:t>Und ggf. in speziellen Situationen auch,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z.B. wenn ein Benutzer sich anmeldet ist „lang“ im ersten Bildschirm nach der Anmeldung nicht definiert!</a:t>
            </a:r>
          </a:p>
        </p:txBody>
      </p:sp>
    </p:spTree>
    <p:extLst>
      <p:ext uri="{BB962C8B-B14F-4D97-AF65-F5344CB8AC3E}">
        <p14:creationId xmlns:p14="http://schemas.microsoft.com/office/powerpoint/2010/main" val="19120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Ermitteln von </a:t>
            </a:r>
            <a:r>
              <a:rPr lang="de-DE" dirty="0" smtClean="0"/>
              <a:t>Daten (Beispiel)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Sprache für Logo ermitteln</a:t>
            </a:r>
          </a:p>
          <a:p>
            <a:pPr lvl="1"/>
            <a:r>
              <a:rPr lang="en-US" dirty="0"/>
              <a:t>$scope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 $</a:t>
            </a:r>
            <a:r>
              <a:rPr lang="en-US" dirty="0"/>
              <a:t>parent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	  $</a:t>
            </a:r>
            <a:r>
              <a:rPr lang="en-US" dirty="0"/>
              <a:t>parent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	    $ctrl.</a:t>
            </a:r>
            <a:br>
              <a:rPr lang="en-US" dirty="0" smtClean="0"/>
            </a:br>
            <a:r>
              <a:rPr lang="en-US" dirty="0" smtClean="0"/>
              <a:t>	      </a:t>
            </a:r>
            <a:r>
              <a:rPr lang="en-US" dirty="0" err="1" smtClean="0"/>
              <a:t>configurationUtil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	        </a:t>
            </a:r>
            <a:r>
              <a:rPr lang="en-US" dirty="0" err="1" smtClean="0"/>
              <a:t>journalsService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	          $</a:t>
            </a:r>
            <a:r>
              <a:rPr lang="en-US" dirty="0"/>
              <a:t>state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	            $current.</a:t>
            </a:r>
            <a:br>
              <a:rPr lang="en-US" dirty="0" smtClean="0"/>
            </a:br>
            <a:r>
              <a:rPr lang="en-US" dirty="0" smtClean="0"/>
              <a:t>		 locals.</a:t>
            </a:r>
            <a:br>
              <a:rPr lang="en-US" dirty="0" smtClean="0"/>
            </a:br>
            <a:r>
              <a:rPr lang="en-US" dirty="0" smtClean="0"/>
              <a:t>		   </a:t>
            </a:r>
            <a:r>
              <a:rPr lang="en-US" dirty="0" err="1" smtClean="0"/>
              <a:t>globals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		     $</a:t>
            </a:r>
            <a:r>
              <a:rPr lang="en-US" dirty="0" err="1" smtClean="0"/>
              <a:t>stateParams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		       </a:t>
            </a:r>
            <a:r>
              <a:rPr lang="de-DE" dirty="0" smtClean="0"/>
              <a:t>lang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44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showDirectives.txt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Bookmarklet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Hilft korrekte Positionen zu ermitteln, an die </a:t>
            </a:r>
            <a:r>
              <a:rPr lang="de-DE" dirty="0"/>
              <a:t>ein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app.component</a:t>
            </a:r>
            <a:r>
              <a:rPr lang="de-DE" dirty="0" smtClean="0"/>
              <a:t> gebunden werden kann.</a:t>
            </a:r>
          </a:p>
          <a:p>
            <a:pPr lvl="1"/>
            <a:r>
              <a:rPr lang="de-DE" dirty="0" smtClean="0"/>
              <a:t>In </a:t>
            </a:r>
            <a:r>
              <a:rPr lang="de-DE" dirty="0" err="1" smtClean="0"/>
              <a:t>GitHub</a:t>
            </a:r>
            <a:r>
              <a:rPr lang="de-DE" dirty="0" smtClean="0"/>
              <a:t> gab es verschiedene Versionen die einen Fehler enthalten hatten.</a:t>
            </a:r>
          </a:p>
          <a:p>
            <a:pPr lvl="2"/>
            <a:r>
              <a:rPr lang="de-DE" dirty="0" smtClean="0"/>
              <a:t>Wurde inzwischen korrigiert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49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Debug</a:t>
            </a:r>
            <a:r>
              <a:rPr lang="de-DE" dirty="0" smtClean="0"/>
              <a:t>-Mode von Angular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Console</a:t>
            </a:r>
            <a:r>
              <a:rPr lang="de-DE" dirty="0" smtClean="0"/>
              <a:t>: </a:t>
            </a:r>
            <a:r>
              <a:rPr lang="de-DE" dirty="0" err="1" smtClean="0"/>
              <a:t>angular.reloadWithDebugInfo</a:t>
            </a:r>
            <a:r>
              <a:rPr lang="de-DE" dirty="0" smtClean="0"/>
              <a:t>()</a:t>
            </a:r>
            <a:endParaRPr lang="de-DE" dirty="0"/>
          </a:p>
          <a:p>
            <a:r>
              <a:rPr lang="de-DE" dirty="0" smtClean="0"/>
              <a:t>Firefox Add-on</a:t>
            </a:r>
          </a:p>
          <a:p>
            <a:pPr lvl="1"/>
            <a:r>
              <a:rPr lang="de-DE" dirty="0" err="1" smtClean="0"/>
              <a:t>AngScope</a:t>
            </a:r>
            <a:endParaRPr lang="de-DE" dirty="0" smtClean="0"/>
          </a:p>
          <a:p>
            <a:pPr lvl="1"/>
            <a:r>
              <a:rPr lang="de-DE" dirty="0" err="1" smtClean="0"/>
              <a:t>AngularBug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smtClean="0"/>
              <a:t>Nicht der Inhalt wie in den Videos, d.h. nicht verwendbar.</a:t>
            </a:r>
          </a:p>
          <a:p>
            <a:pPr lvl="1"/>
            <a:r>
              <a:rPr lang="de-DE" dirty="0" smtClean="0"/>
              <a:t>Unklar ob das an der FF-Version liegt?</a:t>
            </a:r>
          </a:p>
        </p:txBody>
      </p:sp>
    </p:spTree>
    <p:extLst>
      <p:ext uri="{BB962C8B-B14F-4D97-AF65-F5344CB8AC3E}">
        <p14:creationId xmlns:p14="http://schemas.microsoft.com/office/powerpoint/2010/main" val="125440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gulp app-</a:t>
            </a:r>
            <a:r>
              <a:rPr lang="en-US" dirty="0" err="1"/>
              <a:t>css</a:t>
            </a:r>
            <a:r>
              <a:rPr lang="en-US" dirty="0"/>
              <a:t> --view </a:t>
            </a:r>
            <a:r>
              <a:rPr lang="en-US" dirty="0" smtClean="0"/>
              <a:t>&lt;</a:t>
            </a:r>
            <a:r>
              <a:rPr lang="en-US" dirty="0"/>
              <a:t> VIEW_CODE folder </a:t>
            </a:r>
            <a:r>
              <a:rPr lang="en-US" dirty="0" smtClean="0"/>
              <a:t>&gt;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Erzeugt eine Datei mit allen Farbdefinitionen</a:t>
            </a:r>
          </a:p>
          <a:p>
            <a:r>
              <a:rPr lang="de-DE" dirty="0" smtClean="0"/>
              <a:t>Konfigurierbar mit </a:t>
            </a:r>
            <a:r>
              <a:rPr lang="de-DE" dirty="0" err="1" smtClean="0"/>
              <a:t>json</a:t>
            </a:r>
            <a:r>
              <a:rPr lang="de-DE" dirty="0" smtClean="0"/>
              <a:t>-Datei</a:t>
            </a:r>
          </a:p>
          <a:p>
            <a:pPr>
              <a:spcBef>
                <a:spcPts val="2400"/>
              </a:spcBef>
            </a:pPr>
            <a:r>
              <a:rPr lang="de-DE" dirty="0" smtClean="0"/>
              <a:t>Problem hierbei</a:t>
            </a:r>
          </a:p>
          <a:p>
            <a:pPr lvl="1"/>
            <a:r>
              <a:rPr lang="de-DE" dirty="0" smtClean="0"/>
              <a:t>Nicht dokumentiert welche Variable wo verwendet wird</a:t>
            </a:r>
          </a:p>
          <a:p>
            <a:pPr lvl="1"/>
            <a:r>
              <a:rPr lang="de-DE" dirty="0" smtClean="0"/>
              <a:t>Nicht in eigener CSS-Datei verwendbar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40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</a:t>
            </a:r>
            <a:r>
              <a:rPr lang="en-US" dirty="0" smtClean="0"/>
              <a:t>hank </a:t>
            </a:r>
            <a:r>
              <a:rPr lang="en-US" dirty="0"/>
              <a:t>you for your </a:t>
            </a:r>
            <a:r>
              <a:rPr lang="en-US" dirty="0" smtClean="0"/>
              <a:t>attention!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Christian.Haenger@bib.uni-mannheim.de</a:t>
            </a:r>
          </a:p>
          <a:p>
            <a:r>
              <a:rPr lang="de-DE" dirty="0" smtClean="0"/>
              <a:t>Bernd.Fallert@bib.uni-mannheim.de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Primo New UI in Mannheim</a:t>
            </a: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75017"/>
            <a:ext cx="8062912" cy="431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98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err="1" smtClean="0"/>
              <a:t>Redesign</a:t>
            </a:r>
            <a:r>
              <a:rPr lang="de-DE" sz="2400" dirty="0" smtClean="0"/>
              <a:t> Primo UI</a:t>
            </a:r>
            <a:endParaRPr lang="de-DE" sz="2400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Aktuelle Primo-Oberfläche entspricht nur noch in Teilen modernen Standards: Look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Feel</a:t>
            </a:r>
            <a:r>
              <a:rPr lang="de-DE" sz="2400" dirty="0" smtClean="0"/>
              <a:t>, nicht </a:t>
            </a:r>
            <a:r>
              <a:rPr lang="de-DE" sz="2400" dirty="0" err="1" smtClean="0"/>
              <a:t>responsiv</a:t>
            </a:r>
            <a:r>
              <a:rPr lang="de-DE" sz="2400" dirty="0" smtClean="0"/>
              <a:t> usw.</a:t>
            </a:r>
          </a:p>
          <a:p>
            <a:r>
              <a:rPr lang="de-DE" sz="2400" dirty="0" err="1" smtClean="0"/>
              <a:t>Redesign</a:t>
            </a:r>
            <a:r>
              <a:rPr lang="de-DE" sz="2400" dirty="0" smtClean="0"/>
              <a:t> in Kooperation mit Arbeitsgruppe der Kunden (</a:t>
            </a:r>
            <a:r>
              <a:rPr lang="de-DE" sz="2400" dirty="0" err="1" smtClean="0"/>
              <a:t>IGeLU</a:t>
            </a:r>
            <a:r>
              <a:rPr lang="de-DE" sz="2400" dirty="0" smtClean="0"/>
              <a:t> + ELUNA PWG)</a:t>
            </a:r>
          </a:p>
          <a:p>
            <a:r>
              <a:rPr lang="de-DE" sz="2400" dirty="0" smtClean="0"/>
              <a:t>Regelmäßige Telefonkonferenzen und Einsatz von </a:t>
            </a:r>
            <a:r>
              <a:rPr lang="de-DE" sz="2400" dirty="0" err="1" smtClean="0"/>
              <a:t>Basecamp</a:t>
            </a:r>
            <a:r>
              <a:rPr lang="de-DE" sz="2400" dirty="0" smtClean="0"/>
              <a:t> </a:t>
            </a:r>
          </a:p>
          <a:p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3068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New UI </a:t>
            </a:r>
            <a:r>
              <a:rPr lang="de-DE" sz="2400" dirty="0"/>
              <a:t>R</a:t>
            </a:r>
            <a:r>
              <a:rPr lang="de-DE" sz="2400" dirty="0" smtClean="0"/>
              <a:t>elease </a:t>
            </a:r>
            <a:r>
              <a:rPr lang="de-DE" sz="2400" dirty="0"/>
              <a:t>P</a:t>
            </a:r>
            <a:r>
              <a:rPr lang="de-DE" sz="2400" dirty="0" smtClean="0"/>
              <a:t>lan</a:t>
            </a:r>
            <a:endParaRPr lang="de-DE" sz="2400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233" y="1628775"/>
            <a:ext cx="6403072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New UI </a:t>
            </a:r>
            <a:r>
              <a:rPr lang="de-DE" sz="2400" dirty="0"/>
              <a:t>R</a:t>
            </a:r>
            <a:r>
              <a:rPr lang="de-DE" sz="2400" dirty="0" smtClean="0"/>
              <a:t>elease </a:t>
            </a:r>
            <a:r>
              <a:rPr lang="de-DE" sz="2400" dirty="0"/>
              <a:t>P</a:t>
            </a:r>
            <a:r>
              <a:rPr lang="de-DE" sz="2400" dirty="0" smtClean="0"/>
              <a:t>lan</a:t>
            </a:r>
            <a:endParaRPr lang="de-DE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161" y="1628775"/>
            <a:ext cx="6371216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33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Open Discovery Challenge</a:t>
            </a:r>
            <a:endParaRPr lang="de-D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39" y="1932781"/>
            <a:ext cx="787146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20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Hilfen/ Informationen für die Primo </a:t>
            </a:r>
            <a:r>
              <a:rPr lang="de-DE" sz="2400" dirty="0"/>
              <a:t>N</a:t>
            </a:r>
            <a:r>
              <a:rPr lang="de-DE" sz="2400" dirty="0" smtClean="0"/>
              <a:t>ew UI</a:t>
            </a:r>
            <a:endParaRPr lang="de-DE" sz="2400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Ex </a:t>
            </a:r>
            <a:r>
              <a:rPr lang="de-DE" dirty="0" err="1" smtClean="0"/>
              <a:t>Libris</a:t>
            </a:r>
            <a:r>
              <a:rPr lang="de-DE" dirty="0" smtClean="0"/>
              <a:t> Knowledge Center</a:t>
            </a:r>
          </a:p>
          <a:p>
            <a:r>
              <a:rPr lang="de-DE" dirty="0" err="1" smtClean="0"/>
              <a:t>Hackatons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www.youtube.com/watch?v=ICvM8Xa_gkE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GitHub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(</a:t>
            </a:r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github.com/ExLibrisGroup/primo-explore-package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Slack</a:t>
            </a:r>
            <a:r>
              <a:rPr lang="de-DE" dirty="0" smtClean="0"/>
              <a:t> Channel (#</a:t>
            </a:r>
            <a:r>
              <a:rPr lang="de-DE" dirty="0" err="1" smtClean="0"/>
              <a:t>Primodev</a:t>
            </a:r>
            <a:r>
              <a:rPr lang="de-DE" dirty="0" smtClean="0"/>
              <a:t>)</a:t>
            </a:r>
          </a:p>
          <a:p>
            <a:r>
              <a:rPr lang="en-US" u="sng" dirty="0"/>
              <a:t>Google Books: </a:t>
            </a:r>
            <a:r>
              <a:rPr lang="de-DE" dirty="0"/>
              <a:t>New Primo UI </a:t>
            </a:r>
            <a:r>
              <a:rPr lang="de-DE" dirty="0" err="1"/>
              <a:t>cookbook</a:t>
            </a:r>
            <a:endParaRPr lang="en-US" u="sng" dirty="0"/>
          </a:p>
          <a:p>
            <a:pPr marL="457200" lvl="1" indent="0">
              <a:buNone/>
            </a:pPr>
            <a:r>
              <a:rPr lang="de-DE" u="sng" dirty="0">
                <a:hlinkClick r:id="rId5"/>
              </a:rPr>
              <a:t>(</a:t>
            </a:r>
            <a:r>
              <a:rPr lang="de-DE" u="sng" dirty="0" smtClean="0">
                <a:hlinkClick r:id="rId5"/>
              </a:rPr>
              <a:t>https</a:t>
            </a:r>
            <a:r>
              <a:rPr lang="de-DE" u="sng" dirty="0">
                <a:hlinkClick r:id="rId5"/>
              </a:rPr>
              <a:t>://docs.google.com/document/d/1z1D5II6rhRd2Q01Uqpb_1v6OEFv_OksujEZ-htNJ0rw/edit</a:t>
            </a:r>
            <a:r>
              <a:rPr lang="de-DE" u="sng" dirty="0" smtClean="0">
                <a:hlinkClick r:id="rId5"/>
              </a:rPr>
              <a:t>#</a:t>
            </a:r>
            <a:r>
              <a:rPr lang="de-DE" u="sng" dirty="0" smtClean="0"/>
              <a:t>)</a:t>
            </a:r>
          </a:p>
          <a:p>
            <a:r>
              <a:rPr lang="en-US" dirty="0"/>
              <a:t>Google Books: Thoughts, ideas, tricks on the new Primo UI</a:t>
            </a:r>
          </a:p>
          <a:p>
            <a:pPr marL="457200" lvl="1" indent="0">
              <a:buNone/>
            </a:pPr>
            <a:r>
              <a:rPr lang="de-DE" dirty="0" smtClean="0">
                <a:hlinkClick r:id="rId6"/>
              </a:rPr>
              <a:t>(https</a:t>
            </a:r>
            <a:r>
              <a:rPr lang="de-DE" dirty="0">
                <a:hlinkClick r:id="rId6"/>
              </a:rPr>
              <a:t>://docs.google.com/document/d/1pfhN1LZSuV6ZOZ7REldKYH7TR1Cc4BUzTMdNHwH5Bkc/edit</a:t>
            </a:r>
            <a:r>
              <a:rPr lang="de-DE" dirty="0" smtClean="0">
                <a:hlinkClick r:id="rId6"/>
              </a:rPr>
              <a:t>#</a:t>
            </a:r>
            <a:r>
              <a:rPr lang="de-DE" dirty="0" smtClean="0"/>
              <a:t>)</a:t>
            </a:r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8247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Primo-</a:t>
            </a:r>
            <a:r>
              <a:rPr lang="de-DE" dirty="0" err="1" smtClean="0"/>
              <a:t>explore</a:t>
            </a:r>
            <a:r>
              <a:rPr lang="de-DE" dirty="0" smtClean="0"/>
              <a:t>-</a:t>
            </a:r>
            <a:r>
              <a:rPr lang="de-DE" dirty="0" err="1" smtClean="0"/>
              <a:t>devenv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Gute Installationsanleitung, recht schnell installiert</a:t>
            </a:r>
          </a:p>
          <a:p>
            <a:pPr lvl="1"/>
            <a:r>
              <a:rPr lang="de-DE" dirty="0" smtClean="0"/>
              <a:t>Es lagen schon Erfahrungen mit </a:t>
            </a:r>
            <a:r>
              <a:rPr lang="de-DE" dirty="0" err="1" smtClean="0"/>
              <a:t>Grunt</a:t>
            </a:r>
            <a:r>
              <a:rPr lang="de-DE" dirty="0" smtClean="0"/>
              <a:t> und </a:t>
            </a:r>
            <a:r>
              <a:rPr lang="de-DE" dirty="0" err="1" smtClean="0"/>
              <a:t>nodejs</a:t>
            </a:r>
            <a:r>
              <a:rPr lang="de-DE" dirty="0" smtClean="0"/>
              <a:t> vor</a:t>
            </a:r>
            <a:endParaRPr lang="de-DE" dirty="0"/>
          </a:p>
          <a:p>
            <a:pPr>
              <a:spcBef>
                <a:spcPts val="2400"/>
              </a:spcBef>
            </a:pPr>
            <a:r>
              <a:rPr lang="de-DE" dirty="0" smtClean="0"/>
              <a:t>In </a:t>
            </a:r>
            <a:r>
              <a:rPr lang="de-DE" dirty="0"/>
              <a:t>Konfigurationsdatei </a:t>
            </a:r>
            <a:r>
              <a:rPr lang="de-DE" dirty="0" smtClean="0"/>
              <a:t>„</a:t>
            </a:r>
            <a:r>
              <a:rPr lang="de-DE" dirty="0" err="1" smtClean="0"/>
              <a:t>gulp</a:t>
            </a:r>
            <a:r>
              <a:rPr lang="de-DE" dirty="0" smtClean="0"/>
              <a:t>\config.js“</a:t>
            </a:r>
            <a:endParaRPr lang="de-DE" dirty="0"/>
          </a:p>
          <a:p>
            <a:pPr lvl="1"/>
            <a:r>
              <a:rPr lang="de-DE" dirty="0" smtClean="0"/>
              <a:t>Eigene Primo-URL eintragen</a:t>
            </a:r>
          </a:p>
          <a:p>
            <a:pPr lvl="2"/>
            <a:r>
              <a:rPr lang="de-DE" sz="1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de-DE" sz="1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PROXY_SERVER = ‚https://primo-49man.hosted.exlibrisgroup.com:443‘;</a:t>
            </a:r>
          </a:p>
          <a:p>
            <a:pPr lvl="1">
              <a:spcBef>
                <a:spcPts val="1200"/>
              </a:spcBef>
            </a:pPr>
            <a:r>
              <a:rPr lang="de-DE" dirty="0" smtClean="0"/>
              <a:t>Problem hierbei:</a:t>
            </a:r>
          </a:p>
          <a:p>
            <a:pPr lvl="2"/>
            <a:r>
              <a:rPr lang="de-DE" dirty="0" smtClean="0"/>
              <a:t>Bisher kein https verwendet, trotzdem jetzt https und Port 443 verwenden, dieser Fehler hatte die Verwendung des lokalen Proxy am Anfang verhindert</a:t>
            </a:r>
          </a:p>
          <a:p>
            <a:endParaRPr lang="de-DE" dirty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338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gulp run --view </a:t>
            </a:r>
            <a:r>
              <a:rPr lang="en-US" dirty="0" smtClean="0"/>
              <a:t>&lt;VIEW_CODE </a:t>
            </a:r>
            <a:r>
              <a:rPr lang="en-US" dirty="0"/>
              <a:t>folder</a:t>
            </a:r>
            <a:r>
              <a:rPr lang="en-US" dirty="0" smtClean="0"/>
              <a:t>&gt;</a:t>
            </a:r>
            <a:r>
              <a:rPr lang="en-US" sz="2800" dirty="0"/>
              <a:t> </a:t>
            </a:r>
            <a:r>
              <a:rPr lang="en-US" sz="2800" dirty="0" smtClean="0"/>
              <a:t>	 </a:t>
            </a:r>
            <a:r>
              <a:rPr lang="en-US" sz="1600" dirty="0" smtClean="0"/>
              <a:t>(CSS)</a:t>
            </a:r>
            <a:endParaRPr lang="de-DE" sz="1600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Startet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lokalen</a:t>
            </a:r>
            <a:r>
              <a:rPr lang="en-US" dirty="0" smtClean="0"/>
              <a:t> Server</a:t>
            </a:r>
          </a:p>
          <a:p>
            <a:r>
              <a:rPr lang="en-US" dirty="0" err="1" smtClean="0"/>
              <a:t>Startet</a:t>
            </a:r>
            <a:r>
              <a:rPr lang="en-US" dirty="0" smtClean="0"/>
              <a:t>  </a:t>
            </a:r>
            <a:r>
              <a:rPr lang="en-US" dirty="0" err="1" smtClean="0"/>
              <a:t>auch</a:t>
            </a:r>
            <a:r>
              <a:rPr lang="en-US" dirty="0" smtClean="0"/>
              <a:t> Gulp-Task “custom-</a:t>
            </a:r>
            <a:r>
              <a:rPr lang="en-US" dirty="0" err="1" smtClean="0"/>
              <a:t>css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Überschreibt</a:t>
            </a:r>
            <a:r>
              <a:rPr lang="en-US" dirty="0" smtClean="0"/>
              <a:t> die </a:t>
            </a:r>
            <a:r>
              <a:rPr lang="en-US" dirty="0" err="1" smtClean="0"/>
              <a:t>vorhandene</a:t>
            </a:r>
            <a:r>
              <a:rPr lang="en-US" dirty="0" smtClean="0"/>
              <a:t> custom1.css</a:t>
            </a:r>
          </a:p>
          <a:p>
            <a:pPr lvl="1"/>
            <a:r>
              <a:rPr lang="en-US" dirty="0" err="1" smtClean="0"/>
              <a:t>Kombiniert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css-Dateien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neuen</a:t>
            </a:r>
            <a:r>
              <a:rPr lang="en-US" dirty="0" smtClean="0"/>
              <a:t> custom1.css</a:t>
            </a:r>
          </a:p>
          <a:p>
            <a:pPr lvl="1"/>
            <a:r>
              <a:rPr lang="en-US" dirty="0" err="1" smtClean="0"/>
              <a:t>Leider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den Videos von </a:t>
            </a:r>
            <a:r>
              <a:rPr lang="en-US" dirty="0"/>
              <a:t>Ulrich </a:t>
            </a:r>
            <a:r>
              <a:rPr lang="en-US" dirty="0" err="1"/>
              <a:t>Leodolter</a:t>
            </a:r>
            <a:r>
              <a:rPr lang="en-US" dirty="0"/>
              <a:t> </a:t>
            </a:r>
            <a:r>
              <a:rPr lang="en-US" dirty="0" err="1" smtClean="0"/>
              <a:t>dokumentiert</a:t>
            </a:r>
            <a:endParaRPr lang="en-US" dirty="0"/>
          </a:p>
          <a:p>
            <a:r>
              <a:rPr lang="en-US" dirty="0" smtClean="0"/>
              <a:t>Problem:</a:t>
            </a:r>
          </a:p>
          <a:p>
            <a:pPr lvl="1"/>
            <a:r>
              <a:rPr lang="en-US" dirty="0" err="1" smtClean="0"/>
              <a:t>Doku</a:t>
            </a:r>
            <a:r>
              <a:rPr lang="en-US" dirty="0" smtClean="0"/>
              <a:t> </a:t>
            </a:r>
            <a:r>
              <a:rPr lang="en-US" dirty="0" err="1" smtClean="0"/>
              <a:t>sagt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 smtClean="0"/>
              <a:t> “Make edits to custom1.css”</a:t>
            </a:r>
          </a:p>
          <a:p>
            <a:r>
              <a:rPr lang="en-US" dirty="0" err="1" smtClean="0"/>
              <a:t>Vorteil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Gefahrlose</a:t>
            </a:r>
            <a:r>
              <a:rPr lang="en-US" dirty="0" smtClean="0"/>
              <a:t> </a:t>
            </a:r>
            <a:r>
              <a:rPr lang="en-US" dirty="0" err="1" smtClean="0"/>
              <a:t>Versuche</a:t>
            </a:r>
            <a:r>
              <a:rPr lang="en-US" dirty="0" smtClean="0"/>
              <a:t>, da ja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getestet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Schnelle</a:t>
            </a:r>
            <a:r>
              <a:rPr lang="en-US" dirty="0" smtClean="0"/>
              <a:t> </a:t>
            </a:r>
            <a:r>
              <a:rPr lang="en-US" dirty="0" err="1" smtClean="0"/>
              <a:t>Iterationen</a:t>
            </a:r>
            <a:endParaRPr lang="en-US" dirty="0" smtClean="0"/>
          </a:p>
          <a:p>
            <a:pPr lvl="1"/>
            <a:r>
              <a:rPr lang="en-US" dirty="0" smtClean="0"/>
              <a:t>CSS- und JS-</a:t>
            </a:r>
            <a:r>
              <a:rPr lang="en-US" dirty="0" err="1" smtClean="0"/>
              <a:t>Dateien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 </a:t>
            </a:r>
            <a:r>
              <a:rPr lang="en-US" dirty="0" err="1" smtClean="0"/>
              <a:t>automatisch</a:t>
            </a:r>
            <a:r>
              <a:rPr lang="en-US" dirty="0" smtClean="0"/>
              <a:t>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erzeugt</a:t>
            </a:r>
            <a:endParaRPr lang="en-US" dirty="0" smtClean="0"/>
          </a:p>
          <a:p>
            <a:pPr lvl="1"/>
            <a:r>
              <a:rPr lang="en-US" dirty="0" err="1" smtClean="0"/>
              <a:t>Automatischer</a:t>
            </a:r>
            <a:r>
              <a:rPr lang="en-US" dirty="0" smtClean="0"/>
              <a:t> Browser reload</a:t>
            </a:r>
          </a:p>
        </p:txBody>
      </p:sp>
    </p:spTree>
    <p:extLst>
      <p:ext uri="{BB962C8B-B14F-4D97-AF65-F5344CB8AC3E}">
        <p14:creationId xmlns:p14="http://schemas.microsoft.com/office/powerpoint/2010/main" val="31655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svorlage_UBMa_2017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gfa Rotis Semi Serif"/>
        <a:ea typeface=""/>
        <a:cs typeface=""/>
      </a:majorFont>
      <a:minorFont>
        <a:latin typeface="Agfa Rotis Semi Serif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465</Words>
  <Application>Microsoft Office PowerPoint</Application>
  <PresentationFormat>Bildschirmpräsentation (4:3)</PresentationFormat>
  <Paragraphs>107</Paragraphs>
  <Slides>16</Slides>
  <Notes>16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Präsentationsvorlage_UBMa_2017</vt:lpstr>
      <vt:lpstr>Erfahrungen mit dem neuen Primo-UI </vt:lpstr>
      <vt:lpstr>Primo New UI in Mannheim</vt:lpstr>
      <vt:lpstr>Redesign Primo UI</vt:lpstr>
      <vt:lpstr>New UI Release Plan</vt:lpstr>
      <vt:lpstr>New UI Release Plan</vt:lpstr>
      <vt:lpstr>The Open Discovery Challenge</vt:lpstr>
      <vt:lpstr>Hilfen/ Informationen für die Primo New UI</vt:lpstr>
      <vt:lpstr>Primo-explore-devenv</vt:lpstr>
      <vt:lpstr>gulp run --view &lt;VIEW_CODE folder&gt;   (CSS)</vt:lpstr>
      <vt:lpstr>gulp run --view &lt;VIEW_CODE folder&gt;     (Javascript)</vt:lpstr>
      <vt:lpstr>Ermitteln von Daten</vt:lpstr>
      <vt:lpstr>Ermitteln von Daten (Beispiel)</vt:lpstr>
      <vt:lpstr>showDirectives.txt</vt:lpstr>
      <vt:lpstr>Debug-Mode von Angular</vt:lpstr>
      <vt:lpstr>gulp app-css --view &lt; VIEW_CODE folder &gt;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haenger</dc:creator>
  <cp:lastModifiedBy>instbib</cp:lastModifiedBy>
  <cp:revision>161</cp:revision>
  <cp:lastPrinted>2017-06-21T13:25:12Z</cp:lastPrinted>
  <dcterms:created xsi:type="dcterms:W3CDTF">2017-03-15T12:41:41Z</dcterms:created>
  <dcterms:modified xsi:type="dcterms:W3CDTF">2017-06-23T11:06:48Z</dcterms:modified>
</cp:coreProperties>
</file>